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sldIdLst>
    <p:sldId id="256" r:id="rId2"/>
    <p:sldId id="278" r:id="rId3"/>
    <p:sldId id="294" r:id="rId4"/>
    <p:sldId id="280" r:id="rId5"/>
    <p:sldId id="281" r:id="rId6"/>
    <p:sldId id="282" r:id="rId7"/>
    <p:sldId id="283" r:id="rId8"/>
    <p:sldId id="284" r:id="rId9"/>
    <p:sldId id="288" r:id="rId10"/>
    <p:sldId id="285" r:id="rId11"/>
    <p:sldId id="286" r:id="rId12"/>
    <p:sldId id="287" r:id="rId13"/>
    <p:sldId id="289" r:id="rId14"/>
    <p:sldId id="290" r:id="rId15"/>
    <p:sldId id="291" r:id="rId16"/>
    <p:sldId id="292" r:id="rId17"/>
    <p:sldId id="293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5"/>
    <p:restoredTop sz="96203"/>
  </p:normalViewPr>
  <p:slideViewPr>
    <p:cSldViewPr snapToGrid="0">
      <p:cViewPr varScale="1">
        <p:scale>
          <a:sx n="115" d="100"/>
          <a:sy n="115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6/19/24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0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3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9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9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4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7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07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5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orangesmile.com/common/img_country_maps_provinces/nigeria-map-provinces-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colorful strip&#10;&#10;Description automatically generated">
            <a:extLst>
              <a:ext uri="{FF2B5EF4-FFF2-40B4-BE49-F238E27FC236}">
                <a16:creationId xmlns:a16="http://schemas.microsoft.com/office/drawing/2014/main" id="{8DE4D2B7-E643-75CB-A0B6-D6736C6A3B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414"/>
          <a:stretch/>
        </p:blipFill>
        <p:spPr>
          <a:xfrm>
            <a:off x="-20091" y="322129"/>
            <a:ext cx="12191675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F93DE-10E5-08DC-5D44-3D62E14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548" y="2291136"/>
            <a:ext cx="8787382" cy="1406221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br>
              <a:rPr lang="en-US" sz="1800" dirty="0"/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7D5FAB-2E3B-9CE5-9502-2A3121C37E4A}"/>
              </a:ext>
            </a:extLst>
          </p:cNvPr>
          <p:cNvSpPr txBox="1"/>
          <p:nvPr/>
        </p:nvSpPr>
        <p:spPr>
          <a:xfrm>
            <a:off x="371062" y="937549"/>
            <a:ext cx="1099930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Current Depression and Suicide Issues:</a:t>
            </a:r>
            <a:endParaRPr lang="en-US" sz="4000" b="1" dirty="0">
              <a:solidFill>
                <a:srgbClr val="000000"/>
              </a:solidFill>
              <a:latin typeface="Helvetica" pitchFamily="2" charset="0"/>
              <a:ea typeface="Brush Script MT" panose="03060802040406070304" pitchFamily="66" charset="-122"/>
              <a:cs typeface="Brush Script MT" panose="03060802040406070304" pitchFamily="66" charset="-122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Helvetica" pitchFamily="2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An Unhealthy Alliance. 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Kitson Francis. Ph.D.</a:t>
            </a:r>
          </a:p>
        </p:txBody>
      </p:sp>
    </p:spTree>
    <p:extLst>
      <p:ext uri="{BB962C8B-B14F-4D97-AF65-F5344CB8AC3E}">
        <p14:creationId xmlns:p14="http://schemas.microsoft.com/office/powerpoint/2010/main" val="2049603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E519-A38F-4BCE-5299-ECA3C45D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951" y="457200"/>
            <a:ext cx="7125629" cy="10147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Bipolar </a:t>
            </a:r>
            <a:r>
              <a:rPr lang="en-US" sz="40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Disorder</a:t>
            </a:r>
            <a:r>
              <a:rPr lang="en-US" sz="36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39C8-30F5-EA56-F3EC-DBCECAABF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55" y="1471961"/>
            <a:ext cx="10470994" cy="4817327"/>
          </a:xfrm>
        </p:spPr>
        <p:txBody>
          <a:bodyPr>
            <a:normAutofit fontScale="92500"/>
          </a:bodyPr>
          <a:lstStyle/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Bipolar disorders feature mood swings that include </a:t>
            </a:r>
            <a:r>
              <a:rPr lang="en-US" sz="28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emotional highs called manic or hypomanic episodes,</a:t>
            </a: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solidFill>
                  <a:srgbClr val="0070C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lows, called depressive episodes.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n-US" sz="2800" kern="0" dirty="0">
                <a:solidFill>
                  <a:srgbClr val="080808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These highs and lows are usually continuous. But they also can change from high to low or low to high or shift into a normal mood</a:t>
            </a:r>
            <a:r>
              <a:rPr lang="en-US" sz="2800" dirty="0">
                <a:latin typeface="Helvetica" pitchFamily="2" charset="0"/>
              </a:rPr>
              <a:t>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Sometimes both the highs and lows might </a:t>
            </a:r>
            <a:r>
              <a:rPr lang="en-US" sz="28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occur together. </a:t>
            </a: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This is called a </a:t>
            </a:r>
            <a:r>
              <a:rPr lang="en-US" sz="28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mixed episode</a:t>
            </a: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 You could be easily distracted and have racing thoughts. Your sleep also could be affected</a:t>
            </a:r>
            <a:endParaRPr lang="en-US" sz="28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Symbol" pitchFamily="2" charset="2"/>
              <a:buChar char=""/>
            </a:pPr>
            <a:endParaRPr lang="en-US" sz="2800" dirty="0"/>
          </a:p>
          <a:p>
            <a:pPr marL="0" marR="0" lv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6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96CF-7D42-26B5-FC96-D1AD0377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Bipolar </a:t>
            </a:r>
            <a:r>
              <a:rPr lang="en-US" sz="40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Disorder Cont’d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F28C-C590-26B3-031D-DE34BE9E2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51" y="2103120"/>
            <a:ext cx="10199649" cy="4319982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30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Bipolar I disorder</a:t>
            </a:r>
            <a:r>
              <a:rPr lang="en-US" sz="30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0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— features a constantly </a:t>
            </a:r>
            <a:r>
              <a:rPr lang="en-US" sz="30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elevated mood </a:t>
            </a:r>
            <a:r>
              <a:rPr lang="en-US" sz="3000" dirty="0">
                <a:solidFill>
                  <a:srgbClr val="0070C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that lasts for at least one week. This is called a manic episode</a:t>
            </a:r>
            <a:r>
              <a:rPr lang="en-US" sz="30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000" dirty="0">
                <a:solidFill>
                  <a:srgbClr val="7030A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It affects your overall ability to function and more likely you'll take part in risky behavior.</a:t>
            </a:r>
            <a:endParaRPr lang="en-US" sz="3000" dirty="0">
              <a:solidFill>
                <a:srgbClr val="7030A0"/>
              </a:solidFill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30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Bipolar II disorder</a:t>
            </a:r>
            <a:r>
              <a:rPr lang="en-US" sz="30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0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— </a:t>
            </a:r>
            <a:r>
              <a:rPr lang="en-US" sz="3000" dirty="0">
                <a:solidFill>
                  <a:srgbClr val="0070C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features constantly elevated moods — called hypomania</a:t>
            </a:r>
            <a:r>
              <a:rPr lang="en-US" sz="30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— that last at least four days and less than one week. There may be risky behaviors.</a:t>
            </a:r>
            <a:endParaRPr lang="en-US" sz="30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n-US" sz="3000" b="1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Mood disorders are more common in females</a:t>
            </a:r>
            <a:r>
              <a:rPr lang="en-US" sz="30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0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8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ABCD-BE05-276C-5998-CD0E5FA1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08FB9-B762-9F14-9EA4-F1007A2D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Having a mood disorder may raise your risk of suicide. </a:t>
            </a:r>
            <a:endParaRPr lang="en-US" sz="40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2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79712-5B54-9805-CEC3-4D5D73BD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693" y="642594"/>
            <a:ext cx="9820506" cy="10300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Suicide: A Lethal abuse against society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B67D-10AD-F377-A44B-2B54D6D21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6205"/>
            <a:ext cx="10273990" cy="4536539"/>
          </a:xfrm>
        </p:spPr>
        <p:txBody>
          <a:bodyPr>
            <a:normAutofit fontScale="62500" lnSpcReduction="20000"/>
          </a:bodyPr>
          <a:lstStyle/>
          <a:p>
            <a:pPr marL="342900" marR="0" lvl="0" indent="-342900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As stated, depression has a positive correlation with suicide</a:t>
            </a:r>
            <a:endParaRPr lang="en-US" sz="36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Suicidality is a major global health problem</a:t>
            </a: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. </a:t>
            </a:r>
            <a:r>
              <a:rPr lang="en-US" sz="3600" dirty="0">
                <a:solidFill>
                  <a:srgbClr val="0070C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It is estimated that there are approximately 800,000 people per year who die by suicide.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It is estimate that around o</a:t>
            </a: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ne suicide </a:t>
            </a: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death occurs </a:t>
            </a: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every 40 secon</a:t>
            </a: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ds globally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Suicide is ranked as </a:t>
            </a: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the 12th leading cause of death among people aged 10 to 34 </a:t>
            </a:r>
            <a:r>
              <a:rPr lang="en-US" sz="3600" dirty="0">
                <a:solidFill>
                  <a:srgbClr val="0070C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and the tenth among all age groups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rgbClr val="0070C0"/>
              </a:solidFill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3600" b="1" dirty="0">
                <a:effectLst/>
                <a:latin typeface="Helvetica" pitchFamily="2" charset="0"/>
                <a:ea typeface="Times New Roman" panose="02020603050405020304" pitchFamily="18" charset="0"/>
              </a:rPr>
              <a:t>Suicide is responsible for more deaths than </a:t>
            </a:r>
            <a:r>
              <a:rPr lang="en-US" sz="3600" b="1" dirty="0">
                <a:solidFill>
                  <a:srgbClr val="0070C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malaria, HIV/AIDS, breast cancer, homicide and some wars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2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5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82C8-DCD8-A4D3-1ECE-680CB802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642594"/>
            <a:ext cx="10370633" cy="1371600"/>
          </a:xfrm>
        </p:spPr>
        <p:txBody>
          <a:bodyPr/>
          <a:lstStyle/>
          <a:p>
            <a:pPr algn="ctr"/>
            <a:r>
              <a:rPr lang="en-US" dirty="0"/>
              <a:t>Suicide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71DB-7E13-B00B-4B94-49BB18D30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644" y="2014194"/>
            <a:ext cx="10370634" cy="4353152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Suicidal ideation (SI).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Suicide plan (SP):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Suicide attempt (SA):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Completed suicide (CS)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One way to minimize the occurrence of all levels of suicide Is to recognize and </a:t>
            </a:r>
            <a:r>
              <a:rPr lang="en-US" sz="2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understand </a:t>
            </a:r>
            <a:r>
              <a:rPr lang="en-US" sz="2600" dirty="0">
                <a:solidFill>
                  <a:srgbClr val="FF0000"/>
                </a:solidFill>
                <a:latin typeface="Helvetica" pitchFamily="2" charset="0"/>
                <a:ea typeface="Times New Roman" panose="02020603050405020304" pitchFamily="18" charset="0"/>
              </a:rPr>
              <a:t>general and specific </a:t>
            </a:r>
            <a:r>
              <a:rPr lang="en-US" sz="2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pattern </a:t>
            </a: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of thoughts and behavior on the emotional experiential continuum. 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 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600" b="1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 person who has </a:t>
            </a:r>
            <a:r>
              <a:rPr lang="en-US" sz="2600" b="1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at least one failed earnest suicide attempt, </a:t>
            </a:r>
            <a:r>
              <a:rPr lang="en-US" sz="2600" b="1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is a prime candidate for repeat attempts</a:t>
            </a:r>
            <a:r>
              <a:rPr lang="en-US" sz="26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5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898F-D064-10C4-1F4B-72A9F3BE9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Nigeria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5DD11-0046-7790-BEF0-AFB10C02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2868" y="2634201"/>
            <a:ext cx="2181922" cy="20604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6CC540-876E-33FE-C380-EB44CF722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6836" y="531080"/>
            <a:ext cx="26447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1">
            <a:extLst>
              <a:ext uri="{FF2B5EF4-FFF2-40B4-BE49-F238E27FC236}">
                <a16:creationId xmlns:a16="http://schemas.microsoft.com/office/drawing/2014/main" id="{7E1390CA-2983-980D-B47F-593CB013E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90" y="1910484"/>
            <a:ext cx="4420513" cy="391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919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178A-400D-E6F5-4291-DDA78421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Nigerian Depression and Suicide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225DC-A302-4ADC-FBF1-57DFF686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1 in 5 Nigerians suffer from long-term depression</a:t>
            </a:r>
            <a:endParaRPr lang="en-US" sz="32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sz="3200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Nigeria has the highest rate of suicide and depression in Africa.</a:t>
            </a:r>
          </a:p>
          <a:p>
            <a:pPr algn="l"/>
            <a:r>
              <a:rPr lang="en-US" sz="3200" dirty="0">
                <a:solidFill>
                  <a:srgbClr val="4D5156"/>
                </a:solidFill>
                <a:latin typeface="Roboto" panose="02000000000000000000" pitchFamily="2" charset="0"/>
              </a:rPr>
              <a:t>T</a:t>
            </a:r>
            <a:r>
              <a:rPr lang="en-US" sz="3200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he current rate of suicide in Nigeria is  9.50% out of 100, 000 people attempt or succeed at suicide annually (10%)</a:t>
            </a:r>
          </a:p>
          <a:p>
            <a:pPr algn="l"/>
            <a:r>
              <a:rPr lang="en-US" sz="3200" dirty="0">
                <a:solidFill>
                  <a:srgbClr val="4D5156"/>
                </a:solidFill>
                <a:latin typeface="Roboto" panose="02000000000000000000" pitchFamily="2" charset="0"/>
              </a:rPr>
              <a:t>Some research suggests that these numbers represent an under reporting of facts</a:t>
            </a:r>
            <a:endParaRPr lang="en-US" sz="3200" b="0" i="0" dirty="0">
              <a:solidFill>
                <a:srgbClr val="4D5156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77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05E5-2944-41A3-6B6E-B3F835C8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2249-EE5E-0848-6B9C-6151C9660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43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9A2B-94BD-42C3-4852-3F45D87C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BFE94-8C79-FD6C-96FD-61149851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4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3019-B1DE-33B1-6E76-E747328C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9B8C1-5260-BDC4-C335-18DF78E1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80" y="1851102"/>
            <a:ext cx="10389220" cy="374680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lvl="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en-US" sz="112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We will begin by taking a general look at depression</a:t>
            </a:r>
          </a:p>
          <a:p>
            <a:pPr marL="342900" lvl="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endParaRPr lang="en-US" sz="1120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ts val="1570"/>
              </a:lnSpc>
              <a:spcBef>
                <a:spcPts val="0"/>
              </a:spcBef>
              <a:buNone/>
            </a:pPr>
            <a:r>
              <a:rPr lang="en-US" sz="112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 </a:t>
            </a:r>
            <a:endParaRPr lang="en-US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en-US" sz="112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Then look at suicide</a:t>
            </a:r>
          </a:p>
          <a:p>
            <a:pPr marL="342900" lvl="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endParaRPr lang="en-US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ts val="1570"/>
              </a:lnSpc>
              <a:spcBef>
                <a:spcPts val="0"/>
              </a:spcBef>
              <a:buNone/>
            </a:pPr>
            <a:endParaRPr lang="en-US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endParaRPr lang="en-US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en-US" sz="112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Then look at the relationship between depression and suicide</a:t>
            </a:r>
          </a:p>
          <a:p>
            <a:pPr marL="0" indent="0">
              <a:lnSpc>
                <a:spcPts val="1570"/>
              </a:lnSpc>
              <a:spcBef>
                <a:spcPts val="0"/>
              </a:spcBef>
              <a:buNone/>
            </a:pPr>
            <a:endParaRPr lang="en-US" sz="1120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endParaRPr lang="en-US" sz="1120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en-US" sz="112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Then close out by looking at Nigeria</a:t>
            </a:r>
          </a:p>
          <a:p>
            <a:pPr marL="342900" lvl="0" indent="-342900">
              <a:lnSpc>
                <a:spcPts val="1570"/>
              </a:lnSpc>
              <a:spcBef>
                <a:spcPts val="0"/>
              </a:spcBef>
              <a:buFont typeface="Symbol" pitchFamily="2" charset="2"/>
              <a:buChar char=""/>
            </a:pPr>
            <a:endParaRPr lang="en-US" sz="1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ts val="1570"/>
              </a:lnSpc>
              <a:spcBef>
                <a:spcPts val="0"/>
              </a:spcBef>
              <a:buNone/>
            </a:pPr>
            <a:endParaRPr lang="en-US" sz="1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ts val="1570"/>
              </a:lnSpc>
              <a:spcBef>
                <a:spcPts val="0"/>
              </a:spcBef>
              <a:buNone/>
            </a:pPr>
            <a:endParaRPr lang="en-US" sz="1120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ts val="1570"/>
              </a:lnSpc>
              <a:spcBef>
                <a:spcPts val="0"/>
              </a:spcBef>
              <a:buNone/>
            </a:pPr>
            <a:r>
              <a:rPr lang="en-US" sz="112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pPr marL="0" marR="0" lvl="0" indent="0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    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3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BD23-41F4-DAB5-E028-279892FC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09565-099D-6FA9-9E13-E3FF4D7BD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95" y="2103120"/>
            <a:ext cx="10255405" cy="4112286"/>
          </a:xfrm>
        </p:spPr>
        <p:txBody>
          <a:bodyPr>
            <a:noAutofit/>
          </a:bodyPr>
          <a:lstStyle/>
          <a:p>
            <a:r>
              <a:rPr lang="en-US" sz="2800" dirty="0"/>
              <a:t>Participants will come to :</a:t>
            </a:r>
          </a:p>
          <a:p>
            <a:r>
              <a:rPr lang="en-US" sz="2800" dirty="0"/>
              <a:t>Have an understanding of depression</a:t>
            </a:r>
          </a:p>
          <a:p>
            <a:r>
              <a:rPr lang="en-US" sz="2800" dirty="0"/>
              <a:t>Have an understanding of  Suicide</a:t>
            </a:r>
          </a:p>
          <a:p>
            <a:r>
              <a:rPr lang="en-US" sz="2800" dirty="0"/>
              <a:t>Have an understanding of the relationship between depression and suicide</a:t>
            </a:r>
          </a:p>
          <a:p>
            <a:r>
              <a:rPr lang="en-US" sz="2800" dirty="0"/>
              <a:t>Have an understanding  of the need for appropriate intervention</a:t>
            </a:r>
          </a:p>
        </p:txBody>
      </p:sp>
    </p:spTree>
    <p:extLst>
      <p:ext uri="{BB962C8B-B14F-4D97-AF65-F5344CB8AC3E}">
        <p14:creationId xmlns:p14="http://schemas.microsoft.com/office/powerpoint/2010/main" val="26207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7A16-24A7-BD3F-C67E-A35EF698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Depression: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 mood disorder AKA affective disorder.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2734B-7F09-510A-F0EE-9EBA53380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63337"/>
            <a:ext cx="9225776" cy="3789407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Helvetica" pitchFamily="2" charset="0"/>
                <a:ea typeface="Times New Roman" panose="02020603050405020304" pitchFamily="18" charset="0"/>
              </a:rPr>
              <a:t>The phrase “mood disorder” is used to describe a mental health conditions that impact a       person’s emotional state of well-being.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Helvetica" pitchFamily="2" charset="0"/>
                <a:ea typeface="Times New Roman" panose="02020603050405020304" pitchFamily="18" charset="0"/>
              </a:rPr>
              <a:t>Also known as affective disorders. It impacts approximately 21.4% adults in the United States at some point during their lives.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778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9FCB-2DD1-9F7B-941B-3A083AC6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926" y="642594"/>
            <a:ext cx="9508273" cy="9966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Types of Depressive Disorders: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11607-BD68-B36F-1DD8-E2A2428BE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005" y="2103119"/>
            <a:ext cx="10166195" cy="4253075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Major depression</a:t>
            </a: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  MDD</a:t>
            </a: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— typically lasts for at least two weeks and often longer than four weeks.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Seasonal affective disorder</a:t>
            </a: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 </a:t>
            </a: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— occurs at certain times of the year, typically with a change of season.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Persistent depressive disorder</a:t>
            </a:r>
            <a:r>
              <a:rPr lang="en-US" sz="36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 </a:t>
            </a:r>
            <a:r>
              <a:rPr lang="en-US" sz="3600" dirty="0">
                <a:effectLst/>
                <a:latin typeface="Helvetica" pitchFamily="2" charset="0"/>
                <a:ea typeface="Times New Roman" panose="02020603050405020304" pitchFamily="18" charset="0"/>
              </a:rPr>
              <a:t>— a long-term form of depression that causes feelings of sadness, emptiness and often hopelessness.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9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AF22-2653-D190-2C03-AAAAA1A7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Types of Depressive Disorders Cont’d: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EDC4-C16C-D983-115A-4E1DEDB36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3" y="2103119"/>
            <a:ext cx="10277707" cy="4197319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33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Disruptive mood dysregulation disorder</a:t>
            </a:r>
            <a:r>
              <a:rPr lang="en-US" sz="33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3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— a diagnosis used for children and teenagers. It features constant, serious and lasting testiness with frequent temper outbursts that are not consistent with the age of the child.</a:t>
            </a:r>
            <a:endParaRPr lang="en-US" sz="3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33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Premenstrual dysphoric disorder</a:t>
            </a:r>
            <a:r>
              <a:rPr lang="en-US" sz="33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3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— features mood changes, hopelessness and feelings of being overwhelmed or out of control. These symptoms occur in the 10 days before a menstrual period and go away within a few days after a period begins.</a:t>
            </a:r>
            <a:endParaRPr lang="en-US" sz="3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3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947C-D96E-2059-032B-06A607AB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8166410" cy="99663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Types of Depressive Disorders Cont’d: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3DCA7-1614-F20C-330F-4BCBD25C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32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Depression related to a medical condition</a:t>
            </a:r>
            <a:r>
              <a:rPr lang="en-US" sz="32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— features a great </a:t>
            </a:r>
            <a:r>
              <a:rPr lang="en-US" sz="32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loss of pleasure in most or all activities </a:t>
            </a:r>
            <a:r>
              <a:rPr lang="en-US" sz="32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due to the physical effects of another medical health problem.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3200" b="1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Depression related to substance or medicine use</a:t>
            </a:r>
            <a:r>
              <a:rPr lang="en-US" sz="3200" dirty="0">
                <a:solidFill>
                  <a:srgbClr val="FF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— features depression symptoms that start during or soon after using a street drug or medicine, or after withdrawal from these substances.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9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1947-69EA-9270-5BD4-1096BC2A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9883698" cy="896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Symptoms of Depression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CA5DE-6780-F3F5-0175-8EC1435DB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1694985"/>
            <a:ext cx="10526752" cy="4616605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Make you feel: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Anxious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Cranky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Emptiness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Worthlessness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Helplessness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Hopelessness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22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0C90-5518-62B1-F17F-51F5AA6AE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Symptoms of Depression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BF69-9D20-5659-1C91-3895BB1C2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Guilty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Diet eat and sleep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Diet/eating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Sleep</a:t>
            </a: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itchFamily="2" charset="2"/>
              <a:buChar char=""/>
            </a:pPr>
            <a:r>
              <a:rPr lang="en-US" sz="2800" dirty="0">
                <a:solidFill>
                  <a:srgbClr val="080808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Low Energy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64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3765</TotalTime>
  <Words>808</Words>
  <Application>Microsoft Macintosh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Garamond</vt:lpstr>
      <vt:lpstr>Helvetica</vt:lpstr>
      <vt:lpstr>Roboto</vt:lpstr>
      <vt:lpstr>Sagona Book</vt:lpstr>
      <vt:lpstr>Sagona ExtraLight</vt:lpstr>
      <vt:lpstr>Symbol</vt:lpstr>
      <vt:lpstr>Times New Roman</vt:lpstr>
      <vt:lpstr>SavonVTI</vt:lpstr>
      <vt:lpstr>  </vt:lpstr>
      <vt:lpstr>PowerPoint Presentation</vt:lpstr>
      <vt:lpstr>Objectives of this Presentation</vt:lpstr>
      <vt:lpstr>Depression: A mood disorder AKA affective disorder. </vt:lpstr>
      <vt:lpstr>Types of Depressive Disorders: </vt:lpstr>
      <vt:lpstr>Types of Depressive Disorders Cont’d:</vt:lpstr>
      <vt:lpstr>Types of Depressive Disorders Cont’d:</vt:lpstr>
      <vt:lpstr>Symptoms of Depression </vt:lpstr>
      <vt:lpstr>Symptoms of Depression Cont’d</vt:lpstr>
      <vt:lpstr>Bipolar Disorder: </vt:lpstr>
      <vt:lpstr>Bipolar Disorder Cont’d</vt:lpstr>
      <vt:lpstr>PowerPoint Presentation</vt:lpstr>
      <vt:lpstr>Suicide: A Lethal abuse against society </vt:lpstr>
      <vt:lpstr>Suicide Spectrum</vt:lpstr>
      <vt:lpstr>Nigeria</vt:lpstr>
      <vt:lpstr>Nigerian Depression and Suicide Picture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and Suicide: An Unhealthy Partnernship </dc:title>
  <dc:creator>Kit Francis</dc:creator>
  <cp:lastModifiedBy>Kit Francis</cp:lastModifiedBy>
  <cp:revision>107</cp:revision>
  <dcterms:created xsi:type="dcterms:W3CDTF">2024-06-12T00:02:43Z</dcterms:created>
  <dcterms:modified xsi:type="dcterms:W3CDTF">2024-06-19T21:54:34Z</dcterms:modified>
</cp:coreProperties>
</file>