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42"/>
  </p:notesMasterIdLst>
  <p:sldIdLst>
    <p:sldId id="307" r:id="rId2"/>
    <p:sldId id="308" r:id="rId3"/>
    <p:sldId id="302" r:id="rId4"/>
    <p:sldId id="303" r:id="rId5"/>
    <p:sldId id="388" r:id="rId6"/>
    <p:sldId id="347" r:id="rId7"/>
    <p:sldId id="348" r:id="rId8"/>
    <p:sldId id="318" r:id="rId9"/>
    <p:sldId id="315" r:id="rId10"/>
    <p:sldId id="399" r:id="rId11"/>
    <p:sldId id="323" r:id="rId12"/>
    <p:sldId id="385" r:id="rId13"/>
    <p:sldId id="361" r:id="rId14"/>
    <p:sldId id="387" r:id="rId15"/>
    <p:sldId id="386" r:id="rId16"/>
    <p:sldId id="352" r:id="rId17"/>
    <p:sldId id="353" r:id="rId18"/>
    <p:sldId id="276" r:id="rId19"/>
    <p:sldId id="283" r:id="rId20"/>
    <p:sldId id="258" r:id="rId21"/>
    <p:sldId id="383" r:id="rId22"/>
    <p:sldId id="355" r:id="rId23"/>
    <p:sldId id="400" r:id="rId24"/>
    <p:sldId id="401" r:id="rId25"/>
    <p:sldId id="402" r:id="rId26"/>
    <p:sldId id="403" r:id="rId27"/>
    <p:sldId id="404" r:id="rId28"/>
    <p:sldId id="405" r:id="rId29"/>
    <p:sldId id="406" r:id="rId30"/>
    <p:sldId id="407" r:id="rId31"/>
    <p:sldId id="417" r:id="rId32"/>
    <p:sldId id="408" r:id="rId33"/>
    <p:sldId id="409" r:id="rId34"/>
    <p:sldId id="410" r:id="rId35"/>
    <p:sldId id="411" r:id="rId36"/>
    <p:sldId id="412" r:id="rId37"/>
    <p:sldId id="413" r:id="rId38"/>
    <p:sldId id="414" r:id="rId39"/>
    <p:sldId id="415" r:id="rId40"/>
    <p:sldId id="41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 initials="T" lastIdx="0" clrIdx="0">
    <p:extLst>
      <p:ext uri="{19B8F6BF-5375-455C-9EA6-DF929625EA0E}">
        <p15:presenceInfo xmlns:p15="http://schemas.microsoft.com/office/powerpoint/2012/main" userId="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89055" autoAdjust="0"/>
  </p:normalViewPr>
  <p:slideViewPr>
    <p:cSldViewPr snapToGrid="0">
      <p:cViewPr varScale="1">
        <p:scale>
          <a:sx n="66" d="100"/>
          <a:sy n="66"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DCA6C-CC6D-492F-98D8-DC3BAD44EB98}"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GB"/>
        </a:p>
      </dgm:t>
    </dgm:pt>
    <dgm:pt modelId="{D394F386-EF98-41A7-AD24-DD2CBAB5BD22}">
      <dgm:prSet phldrT="[Text]"/>
      <dgm:spPr/>
      <dgm:t>
        <a:bodyPr/>
        <a:lstStyle/>
        <a:p>
          <a:r>
            <a:rPr lang="en-US" dirty="0" smtClean="0"/>
            <a:t>Environmental</a:t>
          </a:r>
          <a:endParaRPr lang="en-GB" dirty="0"/>
        </a:p>
      </dgm:t>
    </dgm:pt>
    <dgm:pt modelId="{87246F16-2671-42FC-8FAD-58A275F4ED5B}" type="parTrans" cxnId="{A94D66FA-F853-4B9E-8FCA-EF6FA4D2AB37}">
      <dgm:prSet/>
      <dgm:spPr/>
      <dgm:t>
        <a:bodyPr/>
        <a:lstStyle/>
        <a:p>
          <a:endParaRPr lang="en-GB"/>
        </a:p>
      </dgm:t>
    </dgm:pt>
    <dgm:pt modelId="{E1851853-DF32-4ABB-A588-1556BE70835C}" type="sibTrans" cxnId="{A94D66FA-F853-4B9E-8FCA-EF6FA4D2AB37}">
      <dgm:prSet/>
      <dgm:spPr/>
      <dgm:t>
        <a:bodyPr/>
        <a:lstStyle/>
        <a:p>
          <a:endParaRPr lang="en-GB"/>
        </a:p>
      </dgm:t>
    </dgm:pt>
    <dgm:pt modelId="{04BE5E62-690B-4961-9F98-CFF9CB7D1AE7}">
      <dgm:prSet phldrT="[Text]"/>
      <dgm:spPr/>
      <dgm:t>
        <a:bodyPr/>
        <a:lstStyle/>
        <a:p>
          <a:r>
            <a:rPr lang="en-US" dirty="0" smtClean="0"/>
            <a:t>Overcrowding</a:t>
          </a:r>
          <a:endParaRPr lang="en-GB" dirty="0"/>
        </a:p>
      </dgm:t>
    </dgm:pt>
    <dgm:pt modelId="{09F67F5F-2EFB-4290-B577-F80626049F25}" type="parTrans" cxnId="{0B546606-2019-4C2A-A30F-EB4C6FF6BAFF}">
      <dgm:prSet/>
      <dgm:spPr/>
      <dgm:t>
        <a:bodyPr/>
        <a:lstStyle/>
        <a:p>
          <a:endParaRPr lang="en-GB"/>
        </a:p>
      </dgm:t>
    </dgm:pt>
    <dgm:pt modelId="{834D0509-6D38-455F-8C19-BE4077357B03}" type="sibTrans" cxnId="{0B546606-2019-4C2A-A30F-EB4C6FF6BAFF}">
      <dgm:prSet/>
      <dgm:spPr/>
      <dgm:t>
        <a:bodyPr/>
        <a:lstStyle/>
        <a:p>
          <a:endParaRPr lang="en-GB"/>
        </a:p>
      </dgm:t>
    </dgm:pt>
    <dgm:pt modelId="{F0E11EC0-7225-42D4-ACB3-D41FE37AEE5B}">
      <dgm:prSet phldrT="[Text]"/>
      <dgm:spPr/>
      <dgm:t>
        <a:bodyPr/>
        <a:lstStyle/>
        <a:p>
          <a:r>
            <a:rPr lang="en-US" dirty="0" smtClean="0"/>
            <a:t>Widespread use of antibiotics in animal husbandry and agriculture</a:t>
          </a:r>
          <a:endParaRPr lang="en-GB" dirty="0"/>
        </a:p>
      </dgm:t>
    </dgm:pt>
    <dgm:pt modelId="{9AFF7901-B042-4A82-A23D-B62FDB5E8171}" type="parTrans" cxnId="{6ED293BD-BE1C-4A13-988B-AB47C3581939}">
      <dgm:prSet/>
      <dgm:spPr/>
      <dgm:t>
        <a:bodyPr/>
        <a:lstStyle/>
        <a:p>
          <a:endParaRPr lang="en-GB"/>
        </a:p>
      </dgm:t>
    </dgm:pt>
    <dgm:pt modelId="{55F49753-5D1A-4483-A8CC-A0D361B2D39C}" type="sibTrans" cxnId="{6ED293BD-BE1C-4A13-988B-AB47C3581939}">
      <dgm:prSet/>
      <dgm:spPr/>
      <dgm:t>
        <a:bodyPr/>
        <a:lstStyle/>
        <a:p>
          <a:endParaRPr lang="en-GB"/>
        </a:p>
      </dgm:t>
    </dgm:pt>
    <dgm:pt modelId="{C8C501CB-DFFF-4661-BB88-D148ACA9AB0C}">
      <dgm:prSet phldrT="[Text]"/>
      <dgm:spPr/>
      <dgm:t>
        <a:bodyPr/>
        <a:lstStyle/>
        <a:p>
          <a:r>
            <a:rPr lang="en-US" dirty="0" smtClean="0"/>
            <a:t>Drug-related</a:t>
          </a:r>
          <a:endParaRPr lang="en-GB" dirty="0"/>
        </a:p>
      </dgm:t>
    </dgm:pt>
    <dgm:pt modelId="{DBB0A1D1-7955-4216-8D8B-154C543CD7FE}" type="parTrans" cxnId="{3607E17F-D8C4-4982-84AB-0307666D33AE}">
      <dgm:prSet/>
      <dgm:spPr/>
      <dgm:t>
        <a:bodyPr/>
        <a:lstStyle/>
        <a:p>
          <a:endParaRPr lang="en-GB"/>
        </a:p>
      </dgm:t>
    </dgm:pt>
    <dgm:pt modelId="{93DC348B-6FF0-406B-8476-DA73DD151FEB}" type="sibTrans" cxnId="{3607E17F-D8C4-4982-84AB-0307666D33AE}">
      <dgm:prSet/>
      <dgm:spPr/>
      <dgm:t>
        <a:bodyPr/>
        <a:lstStyle/>
        <a:p>
          <a:endParaRPr lang="en-GB"/>
        </a:p>
      </dgm:t>
    </dgm:pt>
    <dgm:pt modelId="{36BAF70B-B8C1-4F0B-B81C-1CC6B1603D28}">
      <dgm:prSet phldrT="[Text]"/>
      <dgm:spPr/>
      <dgm:t>
        <a:bodyPr/>
        <a:lstStyle/>
        <a:p>
          <a:r>
            <a:rPr lang="en-US" dirty="0" smtClean="0"/>
            <a:t>Fake drugs</a:t>
          </a:r>
          <a:endParaRPr lang="en-GB" dirty="0"/>
        </a:p>
      </dgm:t>
    </dgm:pt>
    <dgm:pt modelId="{A94F5927-C141-42FA-A9E4-3DD301A82F6E}" type="parTrans" cxnId="{94DDA878-3E88-4354-8C9D-24E96BC0E67B}">
      <dgm:prSet/>
      <dgm:spPr/>
      <dgm:t>
        <a:bodyPr/>
        <a:lstStyle/>
        <a:p>
          <a:endParaRPr lang="en-GB"/>
        </a:p>
      </dgm:t>
    </dgm:pt>
    <dgm:pt modelId="{F4C37C63-10EA-431C-9D97-123F67AE874F}" type="sibTrans" cxnId="{94DDA878-3E88-4354-8C9D-24E96BC0E67B}">
      <dgm:prSet/>
      <dgm:spPr/>
      <dgm:t>
        <a:bodyPr/>
        <a:lstStyle/>
        <a:p>
          <a:endParaRPr lang="en-GB"/>
        </a:p>
      </dgm:t>
    </dgm:pt>
    <dgm:pt modelId="{63084B83-2968-4C36-A2AF-D1D1B862F559}">
      <dgm:prSet phldrT="[Text]"/>
      <dgm:spPr/>
      <dgm:t>
        <a:bodyPr/>
        <a:lstStyle/>
        <a:p>
          <a:r>
            <a:rPr lang="en-US" dirty="0" smtClean="0"/>
            <a:t>Substandard drugs</a:t>
          </a:r>
          <a:endParaRPr lang="en-GB" dirty="0"/>
        </a:p>
      </dgm:t>
    </dgm:pt>
    <dgm:pt modelId="{B53A7167-0EE7-4FDA-8E58-67D74BD753AD}" type="parTrans" cxnId="{652C1697-11E8-4BD1-B060-5ACEDB0E985C}">
      <dgm:prSet/>
      <dgm:spPr/>
      <dgm:t>
        <a:bodyPr/>
        <a:lstStyle/>
        <a:p>
          <a:endParaRPr lang="en-GB"/>
        </a:p>
      </dgm:t>
    </dgm:pt>
    <dgm:pt modelId="{FF7075D2-6053-4644-B303-88F24C9A2D62}" type="sibTrans" cxnId="{652C1697-11E8-4BD1-B060-5ACEDB0E985C}">
      <dgm:prSet/>
      <dgm:spPr/>
      <dgm:t>
        <a:bodyPr/>
        <a:lstStyle/>
        <a:p>
          <a:endParaRPr lang="en-GB"/>
        </a:p>
      </dgm:t>
    </dgm:pt>
    <dgm:pt modelId="{AE9C63B1-6070-4A12-AF13-82DD44EA4CEB}">
      <dgm:prSet phldrT="[Text]"/>
      <dgm:spPr/>
      <dgm:t>
        <a:bodyPr/>
        <a:lstStyle/>
        <a:p>
          <a:r>
            <a:rPr lang="en-US" dirty="0" smtClean="0"/>
            <a:t>Patient-related</a:t>
          </a:r>
          <a:endParaRPr lang="en-GB" dirty="0"/>
        </a:p>
      </dgm:t>
    </dgm:pt>
    <dgm:pt modelId="{368F294B-8C4F-4A93-93EF-121DD71FB3D4}" type="parTrans" cxnId="{95729140-9ECE-4132-BC2A-BA594194901A}">
      <dgm:prSet/>
      <dgm:spPr/>
      <dgm:t>
        <a:bodyPr/>
        <a:lstStyle/>
        <a:p>
          <a:endParaRPr lang="en-GB"/>
        </a:p>
      </dgm:t>
    </dgm:pt>
    <dgm:pt modelId="{D44206A3-EE60-4BD8-A2E9-8C3F959570AD}" type="sibTrans" cxnId="{95729140-9ECE-4132-BC2A-BA594194901A}">
      <dgm:prSet/>
      <dgm:spPr/>
      <dgm:t>
        <a:bodyPr/>
        <a:lstStyle/>
        <a:p>
          <a:endParaRPr lang="en-GB"/>
        </a:p>
      </dgm:t>
    </dgm:pt>
    <dgm:pt modelId="{AAAC7D9F-1653-4E3A-A4BD-8F9917D715B5}">
      <dgm:prSet phldrT="[Text]"/>
      <dgm:spPr/>
      <dgm:t>
        <a:bodyPr/>
        <a:lstStyle/>
        <a:p>
          <a:r>
            <a:rPr lang="en-US" dirty="0" smtClean="0"/>
            <a:t>Self-medication</a:t>
          </a:r>
          <a:endParaRPr lang="en-GB" dirty="0"/>
        </a:p>
      </dgm:t>
    </dgm:pt>
    <dgm:pt modelId="{05FC18ED-9BB1-4A9B-BE50-E7443E09F904}" type="parTrans" cxnId="{7F03F287-38AD-4E91-A864-B0F6D7308156}">
      <dgm:prSet/>
      <dgm:spPr/>
      <dgm:t>
        <a:bodyPr/>
        <a:lstStyle/>
        <a:p>
          <a:endParaRPr lang="en-GB"/>
        </a:p>
      </dgm:t>
    </dgm:pt>
    <dgm:pt modelId="{C58F9A65-3A06-4503-BE32-57E445503308}" type="sibTrans" cxnId="{7F03F287-38AD-4E91-A864-B0F6D7308156}">
      <dgm:prSet/>
      <dgm:spPr/>
      <dgm:t>
        <a:bodyPr/>
        <a:lstStyle/>
        <a:p>
          <a:endParaRPr lang="en-GB"/>
        </a:p>
      </dgm:t>
    </dgm:pt>
    <dgm:pt modelId="{1F5B9B67-1C14-4F3C-91B6-C2CA834B4A63}">
      <dgm:prSet phldrT="[Text]"/>
      <dgm:spPr/>
      <dgm:t>
        <a:bodyPr/>
        <a:lstStyle/>
        <a:p>
          <a:r>
            <a:rPr lang="en-US" dirty="0" smtClean="0"/>
            <a:t>Lack of education</a:t>
          </a:r>
          <a:endParaRPr lang="en-GB" dirty="0"/>
        </a:p>
      </dgm:t>
    </dgm:pt>
    <dgm:pt modelId="{A24FC73A-ED36-4EF5-9948-798A59405B4B}" type="parTrans" cxnId="{AE8A8D64-F6A1-4305-9D36-B78BE00F2EAA}">
      <dgm:prSet/>
      <dgm:spPr/>
      <dgm:t>
        <a:bodyPr/>
        <a:lstStyle/>
        <a:p>
          <a:endParaRPr lang="en-GB"/>
        </a:p>
      </dgm:t>
    </dgm:pt>
    <dgm:pt modelId="{9D68A1AA-0B5F-4EC0-AC73-F69D0308C597}" type="sibTrans" cxnId="{AE8A8D64-F6A1-4305-9D36-B78BE00F2EAA}">
      <dgm:prSet/>
      <dgm:spPr/>
      <dgm:t>
        <a:bodyPr/>
        <a:lstStyle/>
        <a:p>
          <a:endParaRPr lang="en-GB"/>
        </a:p>
      </dgm:t>
    </dgm:pt>
    <dgm:pt modelId="{6369A562-F777-4561-9E9F-D3C493097AE8}">
      <dgm:prSet phldrT="[Text]"/>
      <dgm:spPr/>
      <dgm:t>
        <a:bodyPr/>
        <a:lstStyle/>
        <a:p>
          <a:r>
            <a:rPr lang="en-US" dirty="0" smtClean="0"/>
            <a:t>Poor sanitation</a:t>
          </a:r>
          <a:endParaRPr lang="en-GB" dirty="0"/>
        </a:p>
      </dgm:t>
    </dgm:pt>
    <dgm:pt modelId="{282DAE7D-0F43-4DAD-A489-B7DDF8A8D74A}" type="parTrans" cxnId="{2D9DEBB4-0045-4B1B-90E6-4C86932F4C1B}">
      <dgm:prSet/>
      <dgm:spPr/>
    </dgm:pt>
    <dgm:pt modelId="{55D950D5-3A8D-4474-B365-A5E1545C32FF}" type="sibTrans" cxnId="{2D9DEBB4-0045-4B1B-90E6-4C86932F4C1B}">
      <dgm:prSet/>
      <dgm:spPr/>
    </dgm:pt>
    <dgm:pt modelId="{EFE598ED-5700-4F11-9DA2-AEA911D31F6F}">
      <dgm:prSet phldrT="[Text]"/>
      <dgm:spPr/>
      <dgm:t>
        <a:bodyPr/>
        <a:lstStyle/>
        <a:p>
          <a:r>
            <a:rPr lang="en-US" dirty="0" smtClean="0"/>
            <a:t>Increasing travel</a:t>
          </a:r>
          <a:endParaRPr lang="en-GB" dirty="0"/>
        </a:p>
      </dgm:t>
    </dgm:pt>
    <dgm:pt modelId="{D219CFFB-1D98-40F0-9867-809EE1255622}" type="parTrans" cxnId="{F4F9BBC2-AA04-4D8A-B698-DB6AB23F3066}">
      <dgm:prSet/>
      <dgm:spPr/>
    </dgm:pt>
    <dgm:pt modelId="{9145E6E3-239A-4FFB-99ED-063DE0A117B1}" type="sibTrans" cxnId="{F4F9BBC2-AA04-4D8A-B698-DB6AB23F3066}">
      <dgm:prSet/>
      <dgm:spPr/>
    </dgm:pt>
    <dgm:pt modelId="{A6D1C04A-3B60-41FC-932A-CB69C5FC74B8}">
      <dgm:prSet phldrT="[Text]"/>
      <dgm:spPr/>
      <dgm:t>
        <a:bodyPr/>
        <a:lstStyle/>
        <a:p>
          <a:r>
            <a:rPr lang="en-US" dirty="0" smtClean="0"/>
            <a:t>Increasing use  of antibiotics</a:t>
          </a:r>
          <a:endParaRPr lang="en-GB" dirty="0"/>
        </a:p>
      </dgm:t>
    </dgm:pt>
    <dgm:pt modelId="{3E03667E-37DF-4465-9EF9-167A8310E80F}" type="parTrans" cxnId="{CA672698-3F34-40BF-9ED0-7D43AD89A86F}">
      <dgm:prSet/>
      <dgm:spPr/>
    </dgm:pt>
    <dgm:pt modelId="{ABFE56AB-C976-4DD7-8C10-6CC976B8B104}" type="sibTrans" cxnId="{CA672698-3F34-40BF-9ED0-7D43AD89A86F}">
      <dgm:prSet/>
      <dgm:spPr/>
    </dgm:pt>
    <dgm:pt modelId="{0DACEE9F-4FF8-417F-94B0-70877D4D032C}">
      <dgm:prSet phldrT="[Text]"/>
      <dgm:spPr/>
      <dgm:t>
        <a:bodyPr/>
        <a:lstStyle/>
        <a:p>
          <a:r>
            <a:rPr lang="en-US" dirty="0" smtClean="0"/>
            <a:t>Easy access to antimicrobials</a:t>
          </a:r>
          <a:endParaRPr lang="en-GB" dirty="0"/>
        </a:p>
      </dgm:t>
    </dgm:pt>
    <dgm:pt modelId="{F9C8B4AB-58BC-4A5C-9E30-A73B7583CA96}" type="parTrans" cxnId="{D62B266C-9A66-48D6-8A91-EC0DF9F59762}">
      <dgm:prSet/>
      <dgm:spPr/>
    </dgm:pt>
    <dgm:pt modelId="{018E4D3A-C9F0-4368-AA85-FBB9BE61C198}" type="sibTrans" cxnId="{D62B266C-9A66-48D6-8A91-EC0DF9F59762}">
      <dgm:prSet/>
      <dgm:spPr/>
    </dgm:pt>
    <dgm:pt modelId="{206434A4-3FD7-4311-8931-70F13F351988}">
      <dgm:prSet phldrT="[Text]"/>
      <dgm:spPr/>
      <dgm:t>
        <a:bodyPr/>
        <a:lstStyle/>
        <a:p>
          <a:r>
            <a:rPr lang="en-US" dirty="0" smtClean="0"/>
            <a:t>Misconception</a:t>
          </a:r>
          <a:endParaRPr lang="en-GB" dirty="0"/>
        </a:p>
      </dgm:t>
    </dgm:pt>
    <dgm:pt modelId="{E3249F73-5173-42D3-9ABE-88ED5003127A}" type="parTrans" cxnId="{E432E930-0D8C-4E77-8F11-805A60BAF781}">
      <dgm:prSet/>
      <dgm:spPr/>
    </dgm:pt>
    <dgm:pt modelId="{1B8F5C2B-14E1-49DC-99C7-3BF45CC35213}" type="sibTrans" cxnId="{E432E930-0D8C-4E77-8F11-805A60BAF781}">
      <dgm:prSet/>
      <dgm:spPr/>
    </dgm:pt>
    <dgm:pt modelId="{65D3C0A6-0ABC-4174-A281-75A1848E5D25}">
      <dgm:prSet phldrT="[Text]"/>
      <dgm:spPr/>
      <dgm:t>
        <a:bodyPr/>
        <a:lstStyle/>
        <a:p>
          <a:r>
            <a:rPr lang="en-US" dirty="0" smtClean="0"/>
            <a:t>Poverty</a:t>
          </a:r>
          <a:endParaRPr lang="en-GB" dirty="0"/>
        </a:p>
      </dgm:t>
    </dgm:pt>
    <dgm:pt modelId="{E25172F6-4DA1-4876-959C-1C7F61226F5D}" type="parTrans" cxnId="{691D6CB2-9F91-4198-9960-EC460074FCD8}">
      <dgm:prSet/>
      <dgm:spPr/>
    </dgm:pt>
    <dgm:pt modelId="{20D92867-EF60-43A9-BDB3-426EA0E65AA8}" type="sibTrans" cxnId="{691D6CB2-9F91-4198-9960-EC460074FCD8}">
      <dgm:prSet/>
      <dgm:spPr/>
    </dgm:pt>
    <dgm:pt modelId="{F0A52042-BB0F-4E36-99F3-7A77AA289E4D}">
      <dgm:prSet/>
      <dgm:spPr/>
      <dgm:t>
        <a:bodyPr/>
        <a:lstStyle/>
        <a:p>
          <a:r>
            <a:rPr lang="en-US" dirty="0" smtClean="0"/>
            <a:t>Prescriber-related</a:t>
          </a:r>
          <a:endParaRPr lang="en-GB" dirty="0"/>
        </a:p>
      </dgm:t>
    </dgm:pt>
    <dgm:pt modelId="{E25DCC9C-2FAE-4E4A-97F8-F2B298AD011A}" type="parTrans" cxnId="{02D1197F-C759-4B39-95CA-67678512053F}">
      <dgm:prSet/>
      <dgm:spPr/>
    </dgm:pt>
    <dgm:pt modelId="{38639122-9E41-41D6-8375-A341BB5E24BA}" type="sibTrans" cxnId="{02D1197F-C759-4B39-95CA-67678512053F}">
      <dgm:prSet/>
      <dgm:spPr/>
    </dgm:pt>
    <dgm:pt modelId="{F25B4425-6C77-46E3-89CF-F045F4BF8CA8}">
      <dgm:prSet phldrT="[Text]"/>
      <dgm:spPr/>
      <dgm:t>
        <a:bodyPr/>
        <a:lstStyle/>
        <a:p>
          <a:r>
            <a:rPr lang="en-US" i="0" dirty="0" smtClean="0"/>
            <a:t>Inappropriate use </a:t>
          </a:r>
          <a:endParaRPr lang="en-GB" i="0" dirty="0"/>
        </a:p>
      </dgm:t>
    </dgm:pt>
    <dgm:pt modelId="{0A21AD14-6178-4C64-A1A4-4DF081D997C7}" type="parTrans" cxnId="{B7941988-8C44-4369-809D-3A1D517D180B}">
      <dgm:prSet/>
      <dgm:spPr/>
      <dgm:t>
        <a:bodyPr/>
        <a:lstStyle/>
        <a:p>
          <a:endParaRPr lang="en-GB"/>
        </a:p>
      </dgm:t>
    </dgm:pt>
    <dgm:pt modelId="{4F8CA0D9-DD99-4A4C-8E2C-1973605BE8D1}" type="sibTrans" cxnId="{B7941988-8C44-4369-809D-3A1D517D180B}">
      <dgm:prSet/>
      <dgm:spPr/>
      <dgm:t>
        <a:bodyPr/>
        <a:lstStyle/>
        <a:p>
          <a:endParaRPr lang="en-GB"/>
        </a:p>
      </dgm:t>
    </dgm:pt>
    <dgm:pt modelId="{6B364E1E-F46D-4E5C-A4D3-D38440C6E5CE}">
      <dgm:prSet phldrT="[Text]"/>
      <dgm:spPr/>
      <dgm:t>
        <a:bodyPr/>
        <a:lstStyle/>
        <a:p>
          <a:r>
            <a:rPr lang="en-US" dirty="0" smtClean="0"/>
            <a:t>Overuse</a:t>
          </a:r>
          <a:endParaRPr lang="en-GB" dirty="0"/>
        </a:p>
      </dgm:t>
    </dgm:pt>
    <dgm:pt modelId="{849C9A82-C809-404D-BAC4-7B42381EE6FF}" type="parTrans" cxnId="{728792B5-49D6-40E4-88B4-14F7FE69852E}">
      <dgm:prSet/>
      <dgm:spPr/>
      <dgm:t>
        <a:bodyPr/>
        <a:lstStyle/>
        <a:p>
          <a:endParaRPr lang="en-GB"/>
        </a:p>
      </dgm:t>
    </dgm:pt>
    <dgm:pt modelId="{6C4E38D3-0941-4482-857A-40864ED41056}" type="sibTrans" cxnId="{728792B5-49D6-40E4-88B4-14F7FE69852E}">
      <dgm:prSet/>
      <dgm:spPr/>
      <dgm:t>
        <a:bodyPr/>
        <a:lstStyle/>
        <a:p>
          <a:endParaRPr lang="en-GB"/>
        </a:p>
      </dgm:t>
    </dgm:pt>
    <dgm:pt modelId="{E2FB0CCD-6165-4AF7-B5EA-2DEAB31051AF}">
      <dgm:prSet phldrT="[Text]"/>
      <dgm:spPr/>
      <dgm:t>
        <a:bodyPr/>
        <a:lstStyle/>
        <a:p>
          <a:r>
            <a:rPr lang="en-US" dirty="0" smtClean="0"/>
            <a:t>Inadequate dosing</a:t>
          </a:r>
          <a:endParaRPr lang="en-GB" dirty="0"/>
        </a:p>
      </dgm:t>
    </dgm:pt>
    <dgm:pt modelId="{6C039204-99AC-4185-A3C2-498025677083}" type="parTrans" cxnId="{95AFBC03-9B13-46C1-9958-B76B37772BB7}">
      <dgm:prSet/>
      <dgm:spPr/>
      <dgm:t>
        <a:bodyPr/>
        <a:lstStyle/>
        <a:p>
          <a:endParaRPr lang="en-GB"/>
        </a:p>
      </dgm:t>
    </dgm:pt>
    <dgm:pt modelId="{78B36A57-E4C2-468F-BFE9-6ABC468B9535}" type="sibTrans" cxnId="{95AFBC03-9B13-46C1-9958-B76B37772BB7}">
      <dgm:prSet/>
      <dgm:spPr/>
      <dgm:t>
        <a:bodyPr/>
        <a:lstStyle/>
        <a:p>
          <a:endParaRPr lang="en-GB"/>
        </a:p>
      </dgm:t>
    </dgm:pt>
    <dgm:pt modelId="{C950359F-3434-4490-ABD7-322CDD46961F}">
      <dgm:prSet phldrT="[Text]"/>
      <dgm:spPr/>
      <dgm:t>
        <a:bodyPr/>
        <a:lstStyle/>
        <a:p>
          <a:r>
            <a:rPr lang="en-US" i="0" dirty="0" err="1" smtClean="0"/>
            <a:t>Polypharmacy</a:t>
          </a:r>
          <a:endParaRPr lang="en-GB" i="0" dirty="0"/>
        </a:p>
      </dgm:t>
    </dgm:pt>
    <dgm:pt modelId="{A1083161-F960-45FE-B646-E55DA375E538}" type="parTrans" cxnId="{D76E9861-0B0E-4B1E-B872-A6F0ED073A1C}">
      <dgm:prSet/>
      <dgm:spPr/>
    </dgm:pt>
    <dgm:pt modelId="{F0812B14-EE6F-4029-96E9-2EB375F7418D}" type="sibTrans" cxnId="{D76E9861-0B0E-4B1E-B872-A6F0ED073A1C}">
      <dgm:prSet/>
      <dgm:spPr/>
    </dgm:pt>
    <dgm:pt modelId="{5B8D6F3A-9672-4ABC-A488-0BEAB712055A}">
      <dgm:prSet phldrT="[Text]"/>
      <dgm:spPr/>
      <dgm:t>
        <a:bodyPr/>
        <a:lstStyle/>
        <a:p>
          <a:r>
            <a:rPr lang="en-US" dirty="0" smtClean="0"/>
            <a:t>Obsolete </a:t>
          </a:r>
          <a:r>
            <a:rPr lang="en-US" dirty="0" err="1" smtClean="0"/>
            <a:t>knowlege</a:t>
          </a:r>
          <a:endParaRPr lang="en-GB" dirty="0"/>
        </a:p>
      </dgm:t>
    </dgm:pt>
    <dgm:pt modelId="{8117C54E-850F-4D6C-9EAB-A2A967C7EF2C}" type="parTrans" cxnId="{376A1E4E-7B26-4397-894F-58F45F9CE7C7}">
      <dgm:prSet/>
      <dgm:spPr/>
    </dgm:pt>
    <dgm:pt modelId="{AF01C7E0-720C-4CF2-84BF-4793A6E05247}" type="sibTrans" cxnId="{376A1E4E-7B26-4397-894F-58F45F9CE7C7}">
      <dgm:prSet/>
      <dgm:spPr/>
    </dgm:pt>
    <dgm:pt modelId="{F24651C1-2530-4D08-8198-B8F55CC4537B}">
      <dgm:prSet phldrT="[Text]"/>
      <dgm:spPr/>
      <dgm:t>
        <a:bodyPr/>
        <a:lstStyle/>
        <a:p>
          <a:r>
            <a:rPr lang="en-US" dirty="0" smtClean="0"/>
            <a:t>Sharing of antimicrobials</a:t>
          </a:r>
          <a:endParaRPr lang="en-GB" dirty="0"/>
        </a:p>
      </dgm:t>
    </dgm:pt>
    <dgm:pt modelId="{F07B2CAE-BC4E-479F-B7F5-C20EF64A2B90}" type="parTrans" cxnId="{D980C3ED-2173-4CBD-AF1D-85B0964C6EB2}">
      <dgm:prSet/>
      <dgm:spPr/>
    </dgm:pt>
    <dgm:pt modelId="{2040B91F-B77A-4304-9D4C-FDE81E8CB660}" type="sibTrans" cxnId="{D980C3ED-2173-4CBD-AF1D-85B0964C6EB2}">
      <dgm:prSet/>
      <dgm:spPr/>
    </dgm:pt>
    <dgm:pt modelId="{20EADABC-AAD4-402E-B703-5E962ABA9AF7}">
      <dgm:prSet phldrT="[Text]"/>
      <dgm:spPr/>
      <dgm:t>
        <a:bodyPr/>
        <a:lstStyle/>
        <a:p>
          <a:r>
            <a:rPr lang="en-US" dirty="0" smtClean="0"/>
            <a:t>Poor-adherence to dosage</a:t>
          </a:r>
          <a:endParaRPr lang="en-GB" dirty="0"/>
        </a:p>
      </dgm:t>
    </dgm:pt>
    <dgm:pt modelId="{84442DA5-1B4F-4F3F-9DF0-8BE0B2BD23B8}" type="parTrans" cxnId="{8B4E5CFA-F5AF-42EA-B486-D17C479C327F}">
      <dgm:prSet/>
      <dgm:spPr/>
    </dgm:pt>
    <dgm:pt modelId="{C704FB8D-C937-4C7E-987D-492CD910BB0A}" type="sibTrans" cxnId="{8B4E5CFA-F5AF-42EA-B486-D17C479C327F}">
      <dgm:prSet/>
      <dgm:spPr/>
    </dgm:pt>
    <dgm:pt modelId="{DB738C76-4D13-4124-8AAB-7431302C1FEA}" type="pres">
      <dgm:prSet presAssocID="{232DCA6C-CC6D-492F-98D8-DC3BAD44EB98}" presName="Name0" presStyleCnt="0">
        <dgm:presLayoutVars>
          <dgm:dir/>
          <dgm:resizeHandles val="exact"/>
        </dgm:presLayoutVars>
      </dgm:prSet>
      <dgm:spPr/>
      <dgm:t>
        <a:bodyPr/>
        <a:lstStyle/>
        <a:p>
          <a:endParaRPr lang="en-GB"/>
        </a:p>
      </dgm:t>
    </dgm:pt>
    <dgm:pt modelId="{578627BC-FC90-4286-89D6-D4795977CC26}" type="pres">
      <dgm:prSet presAssocID="{D394F386-EF98-41A7-AD24-DD2CBAB5BD22}" presName="node" presStyleLbl="node1" presStyleIdx="0" presStyleCnt="4">
        <dgm:presLayoutVars>
          <dgm:bulletEnabled val="1"/>
        </dgm:presLayoutVars>
      </dgm:prSet>
      <dgm:spPr/>
      <dgm:t>
        <a:bodyPr/>
        <a:lstStyle/>
        <a:p>
          <a:endParaRPr lang="en-GB"/>
        </a:p>
      </dgm:t>
    </dgm:pt>
    <dgm:pt modelId="{9E4DBEE3-F565-4EB0-8F5A-B72D4FDF8BF4}" type="pres">
      <dgm:prSet presAssocID="{E1851853-DF32-4ABB-A588-1556BE70835C}" presName="sibTrans" presStyleCnt="0"/>
      <dgm:spPr/>
    </dgm:pt>
    <dgm:pt modelId="{9AAF460E-C648-47DF-8ADA-BF6515B026D6}" type="pres">
      <dgm:prSet presAssocID="{C8C501CB-DFFF-4661-BB88-D148ACA9AB0C}" presName="node" presStyleLbl="node1" presStyleIdx="1" presStyleCnt="4">
        <dgm:presLayoutVars>
          <dgm:bulletEnabled val="1"/>
        </dgm:presLayoutVars>
      </dgm:prSet>
      <dgm:spPr/>
      <dgm:t>
        <a:bodyPr/>
        <a:lstStyle/>
        <a:p>
          <a:endParaRPr lang="en-GB"/>
        </a:p>
      </dgm:t>
    </dgm:pt>
    <dgm:pt modelId="{4AE17641-F1F5-44C8-BF70-D26E5B3F368D}" type="pres">
      <dgm:prSet presAssocID="{93DC348B-6FF0-406B-8476-DA73DD151FEB}" presName="sibTrans" presStyleCnt="0"/>
      <dgm:spPr/>
    </dgm:pt>
    <dgm:pt modelId="{C723C506-7BB0-481D-943B-826F98E3EC92}" type="pres">
      <dgm:prSet presAssocID="{AE9C63B1-6070-4A12-AF13-82DD44EA4CEB}" presName="node" presStyleLbl="node1" presStyleIdx="2" presStyleCnt="4">
        <dgm:presLayoutVars>
          <dgm:bulletEnabled val="1"/>
        </dgm:presLayoutVars>
      </dgm:prSet>
      <dgm:spPr/>
      <dgm:t>
        <a:bodyPr/>
        <a:lstStyle/>
        <a:p>
          <a:endParaRPr lang="en-GB"/>
        </a:p>
      </dgm:t>
    </dgm:pt>
    <dgm:pt modelId="{203DB687-E7DE-41DC-927D-2194B46CCCF0}" type="pres">
      <dgm:prSet presAssocID="{D44206A3-EE60-4BD8-A2E9-8C3F959570AD}" presName="sibTrans" presStyleCnt="0"/>
      <dgm:spPr/>
    </dgm:pt>
    <dgm:pt modelId="{A875744B-5CAF-4591-8C44-E43D750B2F70}" type="pres">
      <dgm:prSet presAssocID="{F0A52042-BB0F-4E36-99F3-7A77AA289E4D}" presName="node" presStyleLbl="node1" presStyleIdx="3" presStyleCnt="4">
        <dgm:presLayoutVars>
          <dgm:bulletEnabled val="1"/>
        </dgm:presLayoutVars>
      </dgm:prSet>
      <dgm:spPr/>
      <dgm:t>
        <a:bodyPr/>
        <a:lstStyle/>
        <a:p>
          <a:endParaRPr lang="en-GB"/>
        </a:p>
      </dgm:t>
    </dgm:pt>
  </dgm:ptLst>
  <dgm:cxnLst>
    <dgm:cxn modelId="{95AFBC03-9B13-46C1-9958-B76B37772BB7}" srcId="{F0A52042-BB0F-4E36-99F3-7A77AA289E4D}" destId="{E2FB0CCD-6165-4AF7-B5EA-2DEAB31051AF}" srcOrd="3" destOrd="0" parTransId="{6C039204-99AC-4185-A3C2-498025677083}" sibTransId="{78B36A57-E4C2-468F-BFE9-6ABC468B9535}"/>
    <dgm:cxn modelId="{02CB0538-5817-4FBA-A3C9-906F09ED252E}" type="presOf" srcId="{E2FB0CCD-6165-4AF7-B5EA-2DEAB31051AF}" destId="{A875744B-5CAF-4591-8C44-E43D750B2F70}" srcOrd="0" destOrd="4" presId="urn:microsoft.com/office/officeart/2005/8/layout/hList6"/>
    <dgm:cxn modelId="{AF082F5E-06F6-470F-B0BB-A41D07B238C6}" type="presOf" srcId="{04BE5E62-690B-4961-9F98-CFF9CB7D1AE7}" destId="{578627BC-FC90-4286-89D6-D4795977CC26}" srcOrd="0" destOrd="1" presId="urn:microsoft.com/office/officeart/2005/8/layout/hList6"/>
    <dgm:cxn modelId="{8B4E5CFA-F5AF-42EA-B486-D17C479C327F}" srcId="{AE9C63B1-6070-4A12-AF13-82DD44EA4CEB}" destId="{20EADABC-AAD4-402E-B703-5E962ABA9AF7}" srcOrd="1" destOrd="0" parTransId="{84442DA5-1B4F-4F3F-9DF0-8BE0B2BD23B8}" sibTransId="{C704FB8D-C937-4C7E-987D-492CD910BB0A}"/>
    <dgm:cxn modelId="{D980C3ED-2173-4CBD-AF1D-85B0964C6EB2}" srcId="{AE9C63B1-6070-4A12-AF13-82DD44EA4CEB}" destId="{F24651C1-2530-4D08-8198-B8F55CC4537B}" srcOrd="5" destOrd="0" parTransId="{F07B2CAE-BC4E-479F-B7F5-C20EF64A2B90}" sibTransId="{2040B91F-B77A-4304-9D4C-FDE81E8CB660}"/>
    <dgm:cxn modelId="{E432E930-0D8C-4E77-8F11-805A60BAF781}" srcId="{AE9C63B1-6070-4A12-AF13-82DD44EA4CEB}" destId="{206434A4-3FD7-4311-8931-70F13F351988}" srcOrd="3" destOrd="0" parTransId="{E3249F73-5173-42D3-9ABE-88ED5003127A}" sibTransId="{1B8F5C2B-14E1-49DC-99C7-3BF45CC35213}"/>
    <dgm:cxn modelId="{F8699EF4-27AA-4DF4-8DFD-F0F9C492181B}" type="presOf" srcId="{65D3C0A6-0ABC-4174-A281-75A1848E5D25}" destId="{C723C506-7BB0-481D-943B-826F98E3EC92}" srcOrd="0" destOrd="5" presId="urn:microsoft.com/office/officeart/2005/8/layout/hList6"/>
    <dgm:cxn modelId="{D0794D6B-10AA-419B-A21C-5D88CBC96F7B}" type="presOf" srcId="{1F5B9B67-1C14-4F3C-91B6-C2CA834B4A63}" destId="{C723C506-7BB0-481D-943B-826F98E3EC92}" srcOrd="0" destOrd="3" presId="urn:microsoft.com/office/officeart/2005/8/layout/hList6"/>
    <dgm:cxn modelId="{D62B266C-9A66-48D6-8A91-EC0DF9F59762}" srcId="{C8C501CB-DFFF-4661-BB88-D148ACA9AB0C}" destId="{0DACEE9F-4FF8-417F-94B0-70877D4D032C}" srcOrd="3" destOrd="0" parTransId="{F9C8B4AB-58BC-4A5C-9E30-A73B7583CA96}" sibTransId="{018E4D3A-C9F0-4368-AA85-FBB9BE61C198}"/>
    <dgm:cxn modelId="{2D9DEBB4-0045-4B1B-90E6-4C86932F4C1B}" srcId="{D394F386-EF98-41A7-AD24-DD2CBAB5BD22}" destId="{6369A562-F777-4561-9E9F-D3C493097AE8}" srcOrd="1" destOrd="0" parTransId="{282DAE7D-0F43-4DAD-A489-B7DDF8A8D74A}" sibTransId="{55D950D5-3A8D-4474-B365-A5E1545C32FF}"/>
    <dgm:cxn modelId="{95729140-9ECE-4132-BC2A-BA594194901A}" srcId="{232DCA6C-CC6D-492F-98D8-DC3BAD44EB98}" destId="{AE9C63B1-6070-4A12-AF13-82DD44EA4CEB}" srcOrd="2" destOrd="0" parTransId="{368F294B-8C4F-4A93-93EF-121DD71FB3D4}" sibTransId="{D44206A3-EE60-4BD8-A2E9-8C3F959570AD}"/>
    <dgm:cxn modelId="{7F03F287-38AD-4E91-A864-B0F6D7308156}" srcId="{AE9C63B1-6070-4A12-AF13-82DD44EA4CEB}" destId="{AAAC7D9F-1653-4E3A-A4BD-8F9917D715B5}" srcOrd="0" destOrd="0" parTransId="{05FC18ED-9BB1-4A9B-BE50-E7443E09F904}" sibTransId="{C58F9A65-3A06-4503-BE32-57E445503308}"/>
    <dgm:cxn modelId="{E0884B0F-6CAA-4ED9-952D-B997E88939AB}" type="presOf" srcId="{0DACEE9F-4FF8-417F-94B0-70877D4D032C}" destId="{9AAF460E-C648-47DF-8ADA-BF6515B026D6}" srcOrd="0" destOrd="4" presId="urn:microsoft.com/office/officeart/2005/8/layout/hList6"/>
    <dgm:cxn modelId="{0B546606-2019-4C2A-A30F-EB4C6FF6BAFF}" srcId="{D394F386-EF98-41A7-AD24-DD2CBAB5BD22}" destId="{04BE5E62-690B-4961-9F98-CFF9CB7D1AE7}" srcOrd="0" destOrd="0" parTransId="{09F67F5F-2EFB-4290-B577-F80626049F25}" sibTransId="{834D0509-6D38-455F-8C19-BE4077357B03}"/>
    <dgm:cxn modelId="{02D1197F-C759-4B39-95CA-67678512053F}" srcId="{232DCA6C-CC6D-492F-98D8-DC3BAD44EB98}" destId="{F0A52042-BB0F-4E36-99F3-7A77AA289E4D}" srcOrd="3" destOrd="0" parTransId="{E25DCC9C-2FAE-4E4A-97F8-F2B298AD011A}" sibTransId="{38639122-9E41-41D6-8375-A341BB5E24BA}"/>
    <dgm:cxn modelId="{D1FB43B0-184E-4735-8CF3-3E3F84571C97}" type="presOf" srcId="{232DCA6C-CC6D-492F-98D8-DC3BAD44EB98}" destId="{DB738C76-4D13-4124-8AAB-7431302C1FEA}" srcOrd="0" destOrd="0" presId="urn:microsoft.com/office/officeart/2005/8/layout/hList6"/>
    <dgm:cxn modelId="{B451976A-42DE-4FF5-A0BF-B15ADBA76AAA}" type="presOf" srcId="{EFE598ED-5700-4F11-9DA2-AEA911D31F6F}" destId="{578627BC-FC90-4286-89D6-D4795977CC26}" srcOrd="0" destOrd="3" presId="urn:microsoft.com/office/officeart/2005/8/layout/hList6"/>
    <dgm:cxn modelId="{5EFADF8E-423F-4CFC-96E2-641190CFF6A5}" type="presOf" srcId="{20EADABC-AAD4-402E-B703-5E962ABA9AF7}" destId="{C723C506-7BB0-481D-943B-826F98E3EC92}" srcOrd="0" destOrd="2" presId="urn:microsoft.com/office/officeart/2005/8/layout/hList6"/>
    <dgm:cxn modelId="{751572CE-6658-445C-8BA9-BB08534A15B9}" type="presOf" srcId="{AAAC7D9F-1653-4E3A-A4BD-8F9917D715B5}" destId="{C723C506-7BB0-481D-943B-826F98E3EC92}" srcOrd="0" destOrd="1" presId="urn:microsoft.com/office/officeart/2005/8/layout/hList6"/>
    <dgm:cxn modelId="{6ED293BD-BE1C-4A13-988B-AB47C3581939}" srcId="{D394F386-EF98-41A7-AD24-DD2CBAB5BD22}" destId="{F0E11EC0-7225-42D4-ACB3-D41FE37AEE5B}" srcOrd="3" destOrd="0" parTransId="{9AFF7901-B042-4A82-A23D-B62FDB5E8171}" sibTransId="{55F49753-5D1A-4483-A8CC-A0D361B2D39C}"/>
    <dgm:cxn modelId="{F76E6159-F9AD-4B63-A067-5372AE588805}" type="presOf" srcId="{6369A562-F777-4561-9E9F-D3C493097AE8}" destId="{578627BC-FC90-4286-89D6-D4795977CC26}" srcOrd="0" destOrd="2" presId="urn:microsoft.com/office/officeart/2005/8/layout/hList6"/>
    <dgm:cxn modelId="{3607E17F-D8C4-4982-84AB-0307666D33AE}" srcId="{232DCA6C-CC6D-492F-98D8-DC3BAD44EB98}" destId="{C8C501CB-DFFF-4661-BB88-D148ACA9AB0C}" srcOrd="1" destOrd="0" parTransId="{DBB0A1D1-7955-4216-8D8B-154C543CD7FE}" sibTransId="{93DC348B-6FF0-406B-8476-DA73DD151FEB}"/>
    <dgm:cxn modelId="{CA672698-3F34-40BF-9ED0-7D43AD89A86F}" srcId="{C8C501CB-DFFF-4661-BB88-D148ACA9AB0C}" destId="{A6D1C04A-3B60-41FC-932A-CB69C5FC74B8}" srcOrd="2" destOrd="0" parTransId="{3E03667E-37DF-4465-9EF9-167A8310E80F}" sibTransId="{ABFE56AB-C976-4DD7-8C10-6CC976B8B104}"/>
    <dgm:cxn modelId="{7FF5351C-24D9-4F26-8C94-AE35700C7892}" type="presOf" srcId="{D394F386-EF98-41A7-AD24-DD2CBAB5BD22}" destId="{578627BC-FC90-4286-89D6-D4795977CC26}" srcOrd="0" destOrd="0" presId="urn:microsoft.com/office/officeart/2005/8/layout/hList6"/>
    <dgm:cxn modelId="{22301BF5-403B-49E0-AA7A-5F921F1E1058}" type="presOf" srcId="{C950359F-3434-4490-ABD7-322CDD46961F}" destId="{A875744B-5CAF-4591-8C44-E43D750B2F70}" srcOrd="0" destOrd="2" presId="urn:microsoft.com/office/officeart/2005/8/layout/hList6"/>
    <dgm:cxn modelId="{A94D66FA-F853-4B9E-8FCA-EF6FA4D2AB37}" srcId="{232DCA6C-CC6D-492F-98D8-DC3BAD44EB98}" destId="{D394F386-EF98-41A7-AD24-DD2CBAB5BD22}" srcOrd="0" destOrd="0" parTransId="{87246F16-2671-42FC-8FAD-58A275F4ED5B}" sibTransId="{E1851853-DF32-4ABB-A588-1556BE70835C}"/>
    <dgm:cxn modelId="{095B36C1-433D-47E7-B95B-C1195BE92ABA}" type="presOf" srcId="{F0E11EC0-7225-42D4-ACB3-D41FE37AEE5B}" destId="{578627BC-FC90-4286-89D6-D4795977CC26}" srcOrd="0" destOrd="4" presId="urn:microsoft.com/office/officeart/2005/8/layout/hList6"/>
    <dgm:cxn modelId="{E2128AC0-D25A-4F93-AB43-139C173D2CD1}" type="presOf" srcId="{5B8D6F3A-9672-4ABC-A488-0BEAB712055A}" destId="{A875744B-5CAF-4591-8C44-E43D750B2F70}" srcOrd="0" destOrd="5" presId="urn:microsoft.com/office/officeart/2005/8/layout/hList6"/>
    <dgm:cxn modelId="{94DDA878-3E88-4354-8C9D-24E96BC0E67B}" srcId="{C8C501CB-DFFF-4661-BB88-D148ACA9AB0C}" destId="{36BAF70B-B8C1-4F0B-B81C-1CC6B1603D28}" srcOrd="0" destOrd="0" parTransId="{A94F5927-C141-42FA-A9E4-3DD301A82F6E}" sibTransId="{F4C37C63-10EA-431C-9D97-123F67AE874F}"/>
    <dgm:cxn modelId="{376A1E4E-7B26-4397-894F-58F45F9CE7C7}" srcId="{F0A52042-BB0F-4E36-99F3-7A77AA289E4D}" destId="{5B8D6F3A-9672-4ABC-A488-0BEAB712055A}" srcOrd="4" destOrd="0" parTransId="{8117C54E-850F-4D6C-9EAB-A2A967C7EF2C}" sibTransId="{AF01C7E0-720C-4CF2-84BF-4793A6E05247}"/>
    <dgm:cxn modelId="{D76E9861-0B0E-4B1E-B872-A6F0ED073A1C}" srcId="{F0A52042-BB0F-4E36-99F3-7A77AA289E4D}" destId="{C950359F-3434-4490-ABD7-322CDD46961F}" srcOrd="1" destOrd="0" parTransId="{A1083161-F960-45FE-B646-E55DA375E538}" sibTransId="{F0812B14-EE6F-4029-96E9-2EB375F7418D}"/>
    <dgm:cxn modelId="{7B51480F-1F56-4420-BC0A-FB2EAF7A220A}" type="presOf" srcId="{F24651C1-2530-4D08-8198-B8F55CC4537B}" destId="{C723C506-7BB0-481D-943B-826F98E3EC92}" srcOrd="0" destOrd="6" presId="urn:microsoft.com/office/officeart/2005/8/layout/hList6"/>
    <dgm:cxn modelId="{AE8A8D64-F6A1-4305-9D36-B78BE00F2EAA}" srcId="{AE9C63B1-6070-4A12-AF13-82DD44EA4CEB}" destId="{1F5B9B67-1C14-4F3C-91B6-C2CA834B4A63}" srcOrd="2" destOrd="0" parTransId="{A24FC73A-ED36-4EF5-9948-798A59405B4B}" sibTransId="{9D68A1AA-0B5F-4EC0-AC73-F69D0308C597}"/>
    <dgm:cxn modelId="{4D8C3305-D232-47D2-82C6-3F40B0F0DC29}" type="presOf" srcId="{36BAF70B-B8C1-4F0B-B81C-1CC6B1603D28}" destId="{9AAF460E-C648-47DF-8ADA-BF6515B026D6}" srcOrd="0" destOrd="1" presId="urn:microsoft.com/office/officeart/2005/8/layout/hList6"/>
    <dgm:cxn modelId="{B7941988-8C44-4369-809D-3A1D517D180B}" srcId="{F0A52042-BB0F-4E36-99F3-7A77AA289E4D}" destId="{F25B4425-6C77-46E3-89CF-F045F4BF8CA8}" srcOrd="0" destOrd="0" parTransId="{0A21AD14-6178-4C64-A1A4-4DF081D997C7}" sibTransId="{4F8CA0D9-DD99-4A4C-8E2C-1973605BE8D1}"/>
    <dgm:cxn modelId="{728792B5-49D6-40E4-88B4-14F7FE69852E}" srcId="{F0A52042-BB0F-4E36-99F3-7A77AA289E4D}" destId="{6B364E1E-F46D-4E5C-A4D3-D38440C6E5CE}" srcOrd="2" destOrd="0" parTransId="{849C9A82-C809-404D-BAC4-7B42381EE6FF}" sibTransId="{6C4E38D3-0941-4482-857A-40864ED41056}"/>
    <dgm:cxn modelId="{84BD3E67-186E-4A22-B53E-5E4C8ABC68BF}" type="presOf" srcId="{C8C501CB-DFFF-4661-BB88-D148ACA9AB0C}" destId="{9AAF460E-C648-47DF-8ADA-BF6515B026D6}" srcOrd="0" destOrd="0" presId="urn:microsoft.com/office/officeart/2005/8/layout/hList6"/>
    <dgm:cxn modelId="{652C1697-11E8-4BD1-B060-5ACEDB0E985C}" srcId="{C8C501CB-DFFF-4661-BB88-D148ACA9AB0C}" destId="{63084B83-2968-4C36-A2AF-D1D1B862F559}" srcOrd="1" destOrd="0" parTransId="{B53A7167-0EE7-4FDA-8E58-67D74BD753AD}" sibTransId="{FF7075D2-6053-4644-B303-88F24C9A2D62}"/>
    <dgm:cxn modelId="{F4F9BBC2-AA04-4D8A-B698-DB6AB23F3066}" srcId="{D394F386-EF98-41A7-AD24-DD2CBAB5BD22}" destId="{EFE598ED-5700-4F11-9DA2-AEA911D31F6F}" srcOrd="2" destOrd="0" parTransId="{D219CFFB-1D98-40F0-9867-809EE1255622}" sibTransId="{9145E6E3-239A-4FFB-99ED-063DE0A117B1}"/>
    <dgm:cxn modelId="{E69683E9-EC47-4D01-BD22-FEF9FC5E2187}" type="presOf" srcId="{63084B83-2968-4C36-A2AF-D1D1B862F559}" destId="{9AAF460E-C648-47DF-8ADA-BF6515B026D6}" srcOrd="0" destOrd="2" presId="urn:microsoft.com/office/officeart/2005/8/layout/hList6"/>
    <dgm:cxn modelId="{D59C7563-5326-4481-BC56-4204F8F5D2FD}" type="presOf" srcId="{AE9C63B1-6070-4A12-AF13-82DD44EA4CEB}" destId="{C723C506-7BB0-481D-943B-826F98E3EC92}" srcOrd="0" destOrd="0" presId="urn:microsoft.com/office/officeart/2005/8/layout/hList6"/>
    <dgm:cxn modelId="{81A88F38-1178-45E2-8DC9-E708DB8C37B1}" type="presOf" srcId="{6B364E1E-F46D-4E5C-A4D3-D38440C6E5CE}" destId="{A875744B-5CAF-4591-8C44-E43D750B2F70}" srcOrd="0" destOrd="3" presId="urn:microsoft.com/office/officeart/2005/8/layout/hList6"/>
    <dgm:cxn modelId="{DFD602AE-42F8-40F1-95A1-8441E0699C71}" type="presOf" srcId="{206434A4-3FD7-4311-8931-70F13F351988}" destId="{C723C506-7BB0-481D-943B-826F98E3EC92}" srcOrd="0" destOrd="4" presId="urn:microsoft.com/office/officeart/2005/8/layout/hList6"/>
    <dgm:cxn modelId="{691D6CB2-9F91-4198-9960-EC460074FCD8}" srcId="{AE9C63B1-6070-4A12-AF13-82DD44EA4CEB}" destId="{65D3C0A6-0ABC-4174-A281-75A1848E5D25}" srcOrd="4" destOrd="0" parTransId="{E25172F6-4DA1-4876-959C-1C7F61226F5D}" sibTransId="{20D92867-EF60-43A9-BDB3-426EA0E65AA8}"/>
    <dgm:cxn modelId="{210645D3-5089-4DB8-BADC-3A5D11220C6B}" type="presOf" srcId="{A6D1C04A-3B60-41FC-932A-CB69C5FC74B8}" destId="{9AAF460E-C648-47DF-8ADA-BF6515B026D6}" srcOrd="0" destOrd="3" presId="urn:microsoft.com/office/officeart/2005/8/layout/hList6"/>
    <dgm:cxn modelId="{A0F6F75B-3B93-4FA2-8C5E-C2C0C2E0AB9C}" type="presOf" srcId="{F0A52042-BB0F-4E36-99F3-7A77AA289E4D}" destId="{A875744B-5CAF-4591-8C44-E43D750B2F70}" srcOrd="0" destOrd="0" presId="urn:microsoft.com/office/officeart/2005/8/layout/hList6"/>
    <dgm:cxn modelId="{E6EE587C-C736-4BA9-91EE-E49EC9B02B06}" type="presOf" srcId="{F25B4425-6C77-46E3-89CF-F045F4BF8CA8}" destId="{A875744B-5CAF-4591-8C44-E43D750B2F70}" srcOrd="0" destOrd="1" presId="urn:microsoft.com/office/officeart/2005/8/layout/hList6"/>
    <dgm:cxn modelId="{06AF5117-346B-4865-B2CF-EC76FA5051B6}" type="presParOf" srcId="{DB738C76-4D13-4124-8AAB-7431302C1FEA}" destId="{578627BC-FC90-4286-89D6-D4795977CC26}" srcOrd="0" destOrd="0" presId="urn:microsoft.com/office/officeart/2005/8/layout/hList6"/>
    <dgm:cxn modelId="{FEE8C6FD-DF8D-4E47-96F8-256EEC4AD189}" type="presParOf" srcId="{DB738C76-4D13-4124-8AAB-7431302C1FEA}" destId="{9E4DBEE3-F565-4EB0-8F5A-B72D4FDF8BF4}" srcOrd="1" destOrd="0" presId="urn:microsoft.com/office/officeart/2005/8/layout/hList6"/>
    <dgm:cxn modelId="{0C2BB408-7059-4ED9-B558-10441814DFBF}" type="presParOf" srcId="{DB738C76-4D13-4124-8AAB-7431302C1FEA}" destId="{9AAF460E-C648-47DF-8ADA-BF6515B026D6}" srcOrd="2" destOrd="0" presId="urn:microsoft.com/office/officeart/2005/8/layout/hList6"/>
    <dgm:cxn modelId="{EAC130C3-9778-4D73-B07C-F856E33DBF1A}" type="presParOf" srcId="{DB738C76-4D13-4124-8AAB-7431302C1FEA}" destId="{4AE17641-F1F5-44C8-BF70-D26E5B3F368D}" srcOrd="3" destOrd="0" presId="urn:microsoft.com/office/officeart/2005/8/layout/hList6"/>
    <dgm:cxn modelId="{206C6C34-BE8C-45C8-B679-CAC419039AAA}" type="presParOf" srcId="{DB738C76-4D13-4124-8AAB-7431302C1FEA}" destId="{C723C506-7BB0-481D-943B-826F98E3EC92}" srcOrd="4" destOrd="0" presId="urn:microsoft.com/office/officeart/2005/8/layout/hList6"/>
    <dgm:cxn modelId="{EBA7A9C3-5997-4985-984C-37C1BA93EB0A}" type="presParOf" srcId="{DB738C76-4D13-4124-8AAB-7431302C1FEA}" destId="{203DB687-E7DE-41DC-927D-2194B46CCCF0}" srcOrd="5" destOrd="0" presId="urn:microsoft.com/office/officeart/2005/8/layout/hList6"/>
    <dgm:cxn modelId="{722E070E-FE32-46D2-A90F-A7D83304F3AC}" type="presParOf" srcId="{DB738C76-4D13-4124-8AAB-7431302C1FEA}" destId="{A875744B-5CAF-4591-8C44-E43D750B2F70}"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5DC7A-B501-40C7-A344-764057BA0565}"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n-GB"/>
        </a:p>
      </dgm:t>
    </dgm:pt>
    <dgm:pt modelId="{FD9E3375-1E3F-4003-AEE5-25693DFA5285}">
      <dgm:prSet phldrT="[Text]"/>
      <dgm:spPr/>
      <dgm:t>
        <a:bodyPr/>
        <a:lstStyle/>
        <a:p>
          <a:r>
            <a:rPr lang="en-US" dirty="0" smtClean="0">
              <a:solidFill>
                <a:schemeClr val="tx1"/>
              </a:solidFill>
            </a:rPr>
            <a:t>Don’t use antimicrobials without prescription</a:t>
          </a:r>
          <a:endParaRPr lang="en-GB" dirty="0">
            <a:solidFill>
              <a:schemeClr val="tx1"/>
            </a:solidFill>
          </a:endParaRPr>
        </a:p>
      </dgm:t>
    </dgm:pt>
    <dgm:pt modelId="{7FDA726D-64BE-48F9-A8BC-F36043763691}" type="parTrans" cxnId="{6A5437C0-F402-4CD6-98C5-9D5435A21908}">
      <dgm:prSet/>
      <dgm:spPr/>
      <dgm:t>
        <a:bodyPr/>
        <a:lstStyle/>
        <a:p>
          <a:endParaRPr lang="en-GB"/>
        </a:p>
      </dgm:t>
    </dgm:pt>
    <dgm:pt modelId="{41441D03-E827-4521-B7D9-FEC0819351DB}" type="sibTrans" cxnId="{6A5437C0-F402-4CD6-98C5-9D5435A21908}">
      <dgm:prSet/>
      <dgm:spPr/>
      <dgm:t>
        <a:bodyPr/>
        <a:lstStyle/>
        <a:p>
          <a:endParaRPr lang="en-GB"/>
        </a:p>
      </dgm:t>
    </dgm:pt>
    <dgm:pt modelId="{DCDACCCF-866B-485C-B538-896698129DD8}">
      <dgm:prSet phldrT="[Text]"/>
      <dgm:spPr/>
      <dgm:t>
        <a:bodyPr/>
        <a:lstStyle/>
        <a:p>
          <a:r>
            <a:rPr lang="en-US" dirty="0" smtClean="0">
              <a:solidFill>
                <a:schemeClr val="tx1"/>
              </a:solidFill>
            </a:rPr>
            <a:t>Always complete the full treatment of antibiotics</a:t>
          </a:r>
          <a:endParaRPr lang="en-GB" dirty="0">
            <a:solidFill>
              <a:schemeClr val="tx1"/>
            </a:solidFill>
          </a:endParaRPr>
        </a:p>
      </dgm:t>
    </dgm:pt>
    <dgm:pt modelId="{3176A21D-ABEE-4FEF-B25A-AFAEDBFD3A14}" type="parTrans" cxnId="{82C07615-27B7-4313-9044-85BB224CF967}">
      <dgm:prSet/>
      <dgm:spPr/>
      <dgm:t>
        <a:bodyPr/>
        <a:lstStyle/>
        <a:p>
          <a:endParaRPr lang="en-GB"/>
        </a:p>
      </dgm:t>
    </dgm:pt>
    <dgm:pt modelId="{3E126771-A397-4DBC-B68E-36CB48F7663F}" type="sibTrans" cxnId="{82C07615-27B7-4313-9044-85BB224CF967}">
      <dgm:prSet/>
      <dgm:spPr/>
      <dgm:t>
        <a:bodyPr/>
        <a:lstStyle/>
        <a:p>
          <a:endParaRPr lang="en-GB"/>
        </a:p>
      </dgm:t>
    </dgm:pt>
    <dgm:pt modelId="{7B6626F8-053F-4C29-9D47-17220209FAF6}">
      <dgm:prSet phldrT="[Text]"/>
      <dgm:spPr/>
      <dgm:t>
        <a:bodyPr/>
        <a:lstStyle/>
        <a:p>
          <a:r>
            <a:rPr lang="en-US" dirty="0" smtClean="0">
              <a:solidFill>
                <a:schemeClr val="tx1"/>
              </a:solidFill>
            </a:rPr>
            <a:t>Do not share or use leftover antibiotics</a:t>
          </a:r>
          <a:endParaRPr lang="en-GB" dirty="0">
            <a:solidFill>
              <a:schemeClr val="tx1"/>
            </a:solidFill>
          </a:endParaRPr>
        </a:p>
      </dgm:t>
    </dgm:pt>
    <dgm:pt modelId="{A6B94F05-A399-495F-9F52-3C3FF8B93204}" type="parTrans" cxnId="{AD54DFE1-F246-4333-A1FC-0D3C39379FEF}">
      <dgm:prSet/>
      <dgm:spPr/>
      <dgm:t>
        <a:bodyPr/>
        <a:lstStyle/>
        <a:p>
          <a:endParaRPr lang="en-GB"/>
        </a:p>
      </dgm:t>
    </dgm:pt>
    <dgm:pt modelId="{265B826B-F30C-4E70-8CCF-CD0732C65168}" type="sibTrans" cxnId="{AD54DFE1-F246-4333-A1FC-0D3C39379FEF}">
      <dgm:prSet/>
      <dgm:spPr/>
      <dgm:t>
        <a:bodyPr/>
        <a:lstStyle/>
        <a:p>
          <a:endParaRPr lang="en-GB"/>
        </a:p>
      </dgm:t>
    </dgm:pt>
    <dgm:pt modelId="{C7109989-E9F1-41DE-BC1E-E49E1A67BC6D}">
      <dgm:prSet/>
      <dgm:spPr/>
      <dgm:t>
        <a:bodyPr/>
        <a:lstStyle/>
        <a:p>
          <a:r>
            <a:rPr lang="en-US" dirty="0" smtClean="0">
              <a:solidFill>
                <a:schemeClr val="tx1"/>
              </a:solidFill>
            </a:rPr>
            <a:t>Adhere strictly to instructions when using antimicrobials</a:t>
          </a:r>
          <a:endParaRPr lang="en-GB" dirty="0">
            <a:solidFill>
              <a:schemeClr val="tx1"/>
            </a:solidFill>
          </a:endParaRPr>
        </a:p>
      </dgm:t>
    </dgm:pt>
    <dgm:pt modelId="{181DB8B7-F729-4386-8CC5-D4675A4BAB69}" type="parTrans" cxnId="{5C15887C-A3BF-4CFB-90D2-ED600C02C0FC}">
      <dgm:prSet/>
      <dgm:spPr/>
      <dgm:t>
        <a:bodyPr/>
        <a:lstStyle/>
        <a:p>
          <a:endParaRPr lang="en-GB"/>
        </a:p>
      </dgm:t>
    </dgm:pt>
    <dgm:pt modelId="{27082EF7-CF29-4FAE-8030-EB2382158789}" type="sibTrans" cxnId="{5C15887C-A3BF-4CFB-90D2-ED600C02C0FC}">
      <dgm:prSet/>
      <dgm:spPr/>
      <dgm:t>
        <a:bodyPr/>
        <a:lstStyle/>
        <a:p>
          <a:endParaRPr lang="en-GB"/>
        </a:p>
      </dgm:t>
    </dgm:pt>
    <dgm:pt modelId="{ED5C1FC3-30F1-4EB9-8F9F-0DBF95D16289}">
      <dgm:prSet/>
      <dgm:spPr/>
      <dgm:t>
        <a:bodyPr/>
        <a:lstStyle/>
        <a:p>
          <a:r>
            <a:rPr lang="en-US" dirty="0" smtClean="0">
              <a:solidFill>
                <a:schemeClr val="tx1"/>
              </a:solidFill>
            </a:rPr>
            <a:t>Prevent infections by improving hygiene</a:t>
          </a:r>
          <a:endParaRPr lang="en-GB" dirty="0">
            <a:solidFill>
              <a:schemeClr val="tx1"/>
            </a:solidFill>
          </a:endParaRPr>
        </a:p>
      </dgm:t>
    </dgm:pt>
    <dgm:pt modelId="{B5532FE9-8D2E-4ACB-A58F-2C6BA66243DC}" type="parTrans" cxnId="{789C5CCD-1E9F-4EBC-BEA5-87B7392077A8}">
      <dgm:prSet/>
      <dgm:spPr/>
      <dgm:t>
        <a:bodyPr/>
        <a:lstStyle/>
        <a:p>
          <a:endParaRPr lang="en-GB"/>
        </a:p>
      </dgm:t>
    </dgm:pt>
    <dgm:pt modelId="{645EF909-6CFB-4A56-8081-CCEBD7D539AE}" type="sibTrans" cxnId="{789C5CCD-1E9F-4EBC-BEA5-87B7392077A8}">
      <dgm:prSet/>
      <dgm:spPr/>
      <dgm:t>
        <a:bodyPr/>
        <a:lstStyle/>
        <a:p>
          <a:endParaRPr lang="en-GB"/>
        </a:p>
      </dgm:t>
    </dgm:pt>
    <dgm:pt modelId="{3453D744-A01B-4AA9-A90F-023BF035F3CD}" type="pres">
      <dgm:prSet presAssocID="{EB65DC7A-B501-40C7-A344-764057BA0565}" presName="linear" presStyleCnt="0">
        <dgm:presLayoutVars>
          <dgm:animLvl val="lvl"/>
          <dgm:resizeHandles val="exact"/>
        </dgm:presLayoutVars>
      </dgm:prSet>
      <dgm:spPr/>
      <dgm:t>
        <a:bodyPr/>
        <a:lstStyle/>
        <a:p>
          <a:endParaRPr lang="en-GB"/>
        </a:p>
      </dgm:t>
    </dgm:pt>
    <dgm:pt modelId="{71053DDA-2368-4EDE-9E9A-1BE2BC24084C}" type="pres">
      <dgm:prSet presAssocID="{FD9E3375-1E3F-4003-AEE5-25693DFA5285}" presName="parentText" presStyleLbl="node1" presStyleIdx="0" presStyleCnt="5">
        <dgm:presLayoutVars>
          <dgm:chMax val="0"/>
          <dgm:bulletEnabled val="1"/>
        </dgm:presLayoutVars>
      </dgm:prSet>
      <dgm:spPr/>
      <dgm:t>
        <a:bodyPr/>
        <a:lstStyle/>
        <a:p>
          <a:endParaRPr lang="en-GB"/>
        </a:p>
      </dgm:t>
    </dgm:pt>
    <dgm:pt modelId="{D37EF06C-338C-431B-AA38-0668C021A99B}" type="pres">
      <dgm:prSet presAssocID="{41441D03-E827-4521-B7D9-FEC0819351DB}" presName="spacer" presStyleCnt="0"/>
      <dgm:spPr/>
    </dgm:pt>
    <dgm:pt modelId="{EAD4F54C-34D3-47BF-9D08-FBEF8C55EB9C}" type="pres">
      <dgm:prSet presAssocID="{C7109989-E9F1-41DE-BC1E-E49E1A67BC6D}" presName="parentText" presStyleLbl="node1" presStyleIdx="1" presStyleCnt="5">
        <dgm:presLayoutVars>
          <dgm:chMax val="0"/>
          <dgm:bulletEnabled val="1"/>
        </dgm:presLayoutVars>
      </dgm:prSet>
      <dgm:spPr/>
      <dgm:t>
        <a:bodyPr/>
        <a:lstStyle/>
        <a:p>
          <a:endParaRPr lang="en-GB"/>
        </a:p>
      </dgm:t>
    </dgm:pt>
    <dgm:pt modelId="{D0BE299D-826D-49F6-AD71-4D040BB0726B}" type="pres">
      <dgm:prSet presAssocID="{27082EF7-CF29-4FAE-8030-EB2382158789}" presName="spacer" presStyleCnt="0"/>
      <dgm:spPr/>
    </dgm:pt>
    <dgm:pt modelId="{1B3316E2-31A4-4CAB-A423-477635C2EA74}" type="pres">
      <dgm:prSet presAssocID="{DCDACCCF-866B-485C-B538-896698129DD8}" presName="parentText" presStyleLbl="node1" presStyleIdx="2" presStyleCnt="5">
        <dgm:presLayoutVars>
          <dgm:chMax val="0"/>
          <dgm:bulletEnabled val="1"/>
        </dgm:presLayoutVars>
      </dgm:prSet>
      <dgm:spPr/>
      <dgm:t>
        <a:bodyPr/>
        <a:lstStyle/>
        <a:p>
          <a:endParaRPr lang="en-GB"/>
        </a:p>
      </dgm:t>
    </dgm:pt>
    <dgm:pt modelId="{232C2022-EAB6-4B5A-B964-B406DC58EC97}" type="pres">
      <dgm:prSet presAssocID="{3E126771-A397-4DBC-B68E-36CB48F7663F}" presName="spacer" presStyleCnt="0"/>
      <dgm:spPr/>
    </dgm:pt>
    <dgm:pt modelId="{E4D0A557-0FBC-4985-AF44-72C693172DBA}" type="pres">
      <dgm:prSet presAssocID="{7B6626F8-053F-4C29-9D47-17220209FAF6}" presName="parentText" presStyleLbl="node1" presStyleIdx="3" presStyleCnt="5">
        <dgm:presLayoutVars>
          <dgm:chMax val="0"/>
          <dgm:bulletEnabled val="1"/>
        </dgm:presLayoutVars>
      </dgm:prSet>
      <dgm:spPr/>
      <dgm:t>
        <a:bodyPr/>
        <a:lstStyle/>
        <a:p>
          <a:endParaRPr lang="en-GB"/>
        </a:p>
      </dgm:t>
    </dgm:pt>
    <dgm:pt modelId="{F5FAE53F-AF5A-4A8E-A809-276874B21EFC}" type="pres">
      <dgm:prSet presAssocID="{265B826B-F30C-4E70-8CCF-CD0732C65168}" presName="spacer" presStyleCnt="0"/>
      <dgm:spPr/>
    </dgm:pt>
    <dgm:pt modelId="{DE0FE5BD-BFB0-4382-80D7-B287AAEBA8DD}" type="pres">
      <dgm:prSet presAssocID="{ED5C1FC3-30F1-4EB9-8F9F-0DBF95D16289}" presName="parentText" presStyleLbl="node1" presStyleIdx="4" presStyleCnt="5">
        <dgm:presLayoutVars>
          <dgm:chMax val="0"/>
          <dgm:bulletEnabled val="1"/>
        </dgm:presLayoutVars>
      </dgm:prSet>
      <dgm:spPr/>
      <dgm:t>
        <a:bodyPr/>
        <a:lstStyle/>
        <a:p>
          <a:endParaRPr lang="en-GB"/>
        </a:p>
      </dgm:t>
    </dgm:pt>
  </dgm:ptLst>
  <dgm:cxnLst>
    <dgm:cxn modelId="{6A5437C0-F402-4CD6-98C5-9D5435A21908}" srcId="{EB65DC7A-B501-40C7-A344-764057BA0565}" destId="{FD9E3375-1E3F-4003-AEE5-25693DFA5285}" srcOrd="0" destOrd="0" parTransId="{7FDA726D-64BE-48F9-A8BC-F36043763691}" sibTransId="{41441D03-E827-4521-B7D9-FEC0819351DB}"/>
    <dgm:cxn modelId="{9D6A255C-420C-45A8-AA9E-FEF6C6E48FFB}" type="presOf" srcId="{ED5C1FC3-30F1-4EB9-8F9F-0DBF95D16289}" destId="{DE0FE5BD-BFB0-4382-80D7-B287AAEBA8DD}" srcOrd="0" destOrd="0" presId="urn:microsoft.com/office/officeart/2005/8/layout/vList2"/>
    <dgm:cxn modelId="{810ABD82-2588-4194-9855-6D25B1906A10}" type="presOf" srcId="{C7109989-E9F1-41DE-BC1E-E49E1A67BC6D}" destId="{EAD4F54C-34D3-47BF-9D08-FBEF8C55EB9C}" srcOrd="0" destOrd="0" presId="urn:microsoft.com/office/officeart/2005/8/layout/vList2"/>
    <dgm:cxn modelId="{2E1C099A-7450-4D01-91E2-851DF7750DF6}" type="presOf" srcId="{FD9E3375-1E3F-4003-AEE5-25693DFA5285}" destId="{71053DDA-2368-4EDE-9E9A-1BE2BC24084C}" srcOrd="0" destOrd="0" presId="urn:microsoft.com/office/officeart/2005/8/layout/vList2"/>
    <dgm:cxn modelId="{5C15887C-A3BF-4CFB-90D2-ED600C02C0FC}" srcId="{EB65DC7A-B501-40C7-A344-764057BA0565}" destId="{C7109989-E9F1-41DE-BC1E-E49E1A67BC6D}" srcOrd="1" destOrd="0" parTransId="{181DB8B7-F729-4386-8CC5-D4675A4BAB69}" sibTransId="{27082EF7-CF29-4FAE-8030-EB2382158789}"/>
    <dgm:cxn modelId="{0B5FA208-AAB0-4436-9221-3EAC2D0CCD78}" type="presOf" srcId="{EB65DC7A-B501-40C7-A344-764057BA0565}" destId="{3453D744-A01B-4AA9-A90F-023BF035F3CD}" srcOrd="0" destOrd="0" presId="urn:microsoft.com/office/officeart/2005/8/layout/vList2"/>
    <dgm:cxn modelId="{AD54DFE1-F246-4333-A1FC-0D3C39379FEF}" srcId="{EB65DC7A-B501-40C7-A344-764057BA0565}" destId="{7B6626F8-053F-4C29-9D47-17220209FAF6}" srcOrd="3" destOrd="0" parTransId="{A6B94F05-A399-495F-9F52-3C3FF8B93204}" sibTransId="{265B826B-F30C-4E70-8CCF-CD0732C65168}"/>
    <dgm:cxn modelId="{8ECA66AD-8350-4909-8A47-9EC9573828A5}" type="presOf" srcId="{DCDACCCF-866B-485C-B538-896698129DD8}" destId="{1B3316E2-31A4-4CAB-A423-477635C2EA74}" srcOrd="0" destOrd="0" presId="urn:microsoft.com/office/officeart/2005/8/layout/vList2"/>
    <dgm:cxn modelId="{789C5CCD-1E9F-4EBC-BEA5-87B7392077A8}" srcId="{EB65DC7A-B501-40C7-A344-764057BA0565}" destId="{ED5C1FC3-30F1-4EB9-8F9F-0DBF95D16289}" srcOrd="4" destOrd="0" parTransId="{B5532FE9-8D2E-4ACB-A58F-2C6BA66243DC}" sibTransId="{645EF909-6CFB-4A56-8081-CCEBD7D539AE}"/>
    <dgm:cxn modelId="{82C07615-27B7-4313-9044-85BB224CF967}" srcId="{EB65DC7A-B501-40C7-A344-764057BA0565}" destId="{DCDACCCF-866B-485C-B538-896698129DD8}" srcOrd="2" destOrd="0" parTransId="{3176A21D-ABEE-4FEF-B25A-AFAEDBFD3A14}" sibTransId="{3E126771-A397-4DBC-B68E-36CB48F7663F}"/>
    <dgm:cxn modelId="{BEB082F9-92B7-4FAE-88FB-E2AAA95804EC}" type="presOf" srcId="{7B6626F8-053F-4C29-9D47-17220209FAF6}" destId="{E4D0A557-0FBC-4985-AF44-72C693172DBA}" srcOrd="0" destOrd="0" presId="urn:microsoft.com/office/officeart/2005/8/layout/vList2"/>
    <dgm:cxn modelId="{C51F0105-1FA1-407F-BCE4-5753F145BC5E}" type="presParOf" srcId="{3453D744-A01B-4AA9-A90F-023BF035F3CD}" destId="{71053DDA-2368-4EDE-9E9A-1BE2BC24084C}" srcOrd="0" destOrd="0" presId="urn:microsoft.com/office/officeart/2005/8/layout/vList2"/>
    <dgm:cxn modelId="{0413FE20-23AE-457B-9794-1089C67A49A9}" type="presParOf" srcId="{3453D744-A01B-4AA9-A90F-023BF035F3CD}" destId="{D37EF06C-338C-431B-AA38-0668C021A99B}" srcOrd="1" destOrd="0" presId="urn:microsoft.com/office/officeart/2005/8/layout/vList2"/>
    <dgm:cxn modelId="{B40C8221-7378-48E8-906A-8BFDC941BE0A}" type="presParOf" srcId="{3453D744-A01B-4AA9-A90F-023BF035F3CD}" destId="{EAD4F54C-34D3-47BF-9D08-FBEF8C55EB9C}" srcOrd="2" destOrd="0" presId="urn:microsoft.com/office/officeart/2005/8/layout/vList2"/>
    <dgm:cxn modelId="{986C91CE-0A19-4558-96F1-C4DBAAED7428}" type="presParOf" srcId="{3453D744-A01B-4AA9-A90F-023BF035F3CD}" destId="{D0BE299D-826D-49F6-AD71-4D040BB0726B}" srcOrd="3" destOrd="0" presId="urn:microsoft.com/office/officeart/2005/8/layout/vList2"/>
    <dgm:cxn modelId="{912F944F-5639-43A6-B4D1-DF56B588F775}" type="presParOf" srcId="{3453D744-A01B-4AA9-A90F-023BF035F3CD}" destId="{1B3316E2-31A4-4CAB-A423-477635C2EA74}" srcOrd="4" destOrd="0" presId="urn:microsoft.com/office/officeart/2005/8/layout/vList2"/>
    <dgm:cxn modelId="{B75A04EA-270D-4681-A442-3751F50044D6}" type="presParOf" srcId="{3453D744-A01B-4AA9-A90F-023BF035F3CD}" destId="{232C2022-EAB6-4B5A-B964-B406DC58EC97}" srcOrd="5" destOrd="0" presId="urn:microsoft.com/office/officeart/2005/8/layout/vList2"/>
    <dgm:cxn modelId="{DD915953-FCD1-4F55-86DC-05690B2BAB67}" type="presParOf" srcId="{3453D744-A01B-4AA9-A90F-023BF035F3CD}" destId="{E4D0A557-0FBC-4985-AF44-72C693172DBA}" srcOrd="6" destOrd="0" presId="urn:microsoft.com/office/officeart/2005/8/layout/vList2"/>
    <dgm:cxn modelId="{45F1198B-32A8-4131-B470-D05119D8A28D}" type="presParOf" srcId="{3453D744-A01B-4AA9-A90F-023BF035F3CD}" destId="{F5FAE53F-AF5A-4A8E-A809-276874B21EFC}" srcOrd="7" destOrd="0" presId="urn:microsoft.com/office/officeart/2005/8/layout/vList2"/>
    <dgm:cxn modelId="{90E43FAD-AFB4-4987-8DF3-D3360397F83D}" type="presParOf" srcId="{3453D744-A01B-4AA9-A90F-023BF035F3CD}" destId="{DE0FE5BD-BFB0-4382-80D7-B287AAEBA8D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F084D-194A-4730-B2F1-6061E45E92C7}" type="datetimeFigureOut">
              <a:rPr lang="en-GB" smtClean="0"/>
              <a:t>11/02/2025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F015F3-67A7-40DF-8FA0-D9B69BBB8267}" type="slidenum">
              <a:rPr lang="en-GB" smtClean="0"/>
              <a:t>‹#›</a:t>
            </a:fld>
            <a:endParaRPr lang="en-GB"/>
          </a:p>
        </p:txBody>
      </p:sp>
    </p:spTree>
    <p:extLst>
      <p:ext uri="{BB962C8B-B14F-4D97-AF65-F5344CB8AC3E}">
        <p14:creationId xmlns:p14="http://schemas.microsoft.com/office/powerpoint/2010/main" val="3410822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mc/articles/PMC437852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apps.who.int/iris/bitstream/10665/258965/1/WHO-EMP-IAU-2017.11-eng.pdf?ua=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vive.gardp.org/resource/bactericida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revive.gardp.org/resource/bacteriostatic/"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o3oDpCb7VqI&amp;app=desktop"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usinessinsider.com.au/alexander-fleming-predicted-post-antibiotic-era-70-years-ago-2015-7"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dc.europa.eu/sites/portal/files/media/en/publications/Publications/carbapenem-resistant-enterobacteriaceae-risk-assessment-april-2016.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ecdc.europa.eu/sites/default/files/documents/carbapenem-resistant-enterobacteriaceae-risk-assessment-rev-2.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searchgate.net/figure/Total-deaths-projected-by-2050-attributable-to-antimicrobial-resistance-AMR-every-year_fig2_34099050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World Antimicrobial Resistance Awareness Week</a:t>
            </a:r>
            <a:endParaRPr lang="en-GB" dirty="0"/>
          </a:p>
        </p:txBody>
      </p:sp>
      <p:sp>
        <p:nvSpPr>
          <p:cNvPr id="4" name="Slide Number Placeholder 3"/>
          <p:cNvSpPr>
            <a:spLocks noGrp="1"/>
          </p:cNvSpPr>
          <p:nvPr>
            <p:ph type="sldNum" sz="quarter" idx="10"/>
          </p:nvPr>
        </p:nvSpPr>
        <p:spPr/>
        <p:txBody>
          <a:bodyPr/>
          <a:lstStyle/>
          <a:p>
            <a:fld id="{0BF015F3-67A7-40DF-8FA0-D9B69BBB8267}" type="slidenum">
              <a:rPr lang="en-GB" smtClean="0"/>
              <a:t>1</a:t>
            </a:fld>
            <a:endParaRPr lang="en-GB"/>
          </a:p>
        </p:txBody>
      </p:sp>
    </p:spTree>
    <p:extLst>
      <p:ext uri="{BB962C8B-B14F-4D97-AF65-F5344CB8AC3E}">
        <p14:creationId xmlns:p14="http://schemas.microsoft.com/office/powerpoint/2010/main" val="2161410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AMR occurs naturally</a:t>
            </a:r>
          </a:p>
          <a:p>
            <a:r>
              <a:rPr lang="en-US" dirty="0" smtClean="0"/>
              <a:t>However,</a:t>
            </a:r>
            <a:r>
              <a:rPr lang="en-US" baseline="0" dirty="0" smtClean="0"/>
              <a:t> it is worsened by the overuse, misuse of antimicrobial agents among others</a:t>
            </a:r>
          </a:p>
          <a:p>
            <a:r>
              <a:rPr lang="en-US" dirty="0" smtClean="0"/>
              <a:t>In the human health sector, in agriculture</a:t>
            </a:r>
            <a:r>
              <a:rPr lang="en-US" baseline="0" dirty="0" smtClean="0"/>
              <a:t> (poultry, fish farming, animal husbandry) and in the environment (due to disposal and runoff into water bodies resulting in pollution) .</a:t>
            </a:r>
            <a:endParaRPr lang="en-GB" dirty="0" smtClean="0"/>
          </a:p>
          <a:p>
            <a:endParaRPr lang="en-GB" dirty="0"/>
          </a:p>
        </p:txBody>
      </p:sp>
      <p:sp>
        <p:nvSpPr>
          <p:cNvPr id="4" name="Slide Number Placeholder 3"/>
          <p:cNvSpPr>
            <a:spLocks noGrp="1"/>
          </p:cNvSpPr>
          <p:nvPr>
            <p:ph type="sldNum" sz="quarter" idx="10"/>
          </p:nvPr>
        </p:nvSpPr>
        <p:spPr/>
        <p:txBody>
          <a:bodyPr/>
          <a:lstStyle/>
          <a:p>
            <a:fld id="{0BF015F3-67A7-40DF-8FA0-D9B69BBB8267}" type="slidenum">
              <a:rPr lang="en-GB" smtClean="0"/>
              <a:t>12</a:t>
            </a:fld>
            <a:endParaRPr lang="en-GB"/>
          </a:p>
        </p:txBody>
      </p:sp>
    </p:spTree>
    <p:extLst>
      <p:ext uri="{BB962C8B-B14F-4D97-AF65-F5344CB8AC3E}">
        <p14:creationId xmlns:p14="http://schemas.microsoft.com/office/powerpoint/2010/main" val="98984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Factors can be divided into 4 groups</a:t>
            </a:r>
          </a:p>
          <a:p>
            <a:r>
              <a:rPr lang="en-US" dirty="0" smtClean="0"/>
              <a:t>Environmental, drug-related, patient-related and prescriber/doctor-related factors</a:t>
            </a:r>
          </a:p>
          <a:p>
            <a:r>
              <a:rPr lang="en-US" dirty="0" smtClean="0"/>
              <a:t>Overcrowding,</a:t>
            </a:r>
            <a:r>
              <a:rPr lang="en-US" baseline="0" dirty="0" smtClean="0"/>
              <a:t> poor sanitation, increasing travel encourage the spread of AMR. Widespread use in agriculture and animal husbandry encourage the development of AMR</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0BF015F3-67A7-40DF-8FA0-D9B69BBB8267}" type="slidenum">
              <a:rPr lang="en-GB" smtClean="0"/>
              <a:t>13</a:t>
            </a:fld>
            <a:endParaRPr lang="en-GB"/>
          </a:p>
        </p:txBody>
      </p:sp>
    </p:spTree>
    <p:extLst>
      <p:ext uri="{BB962C8B-B14F-4D97-AF65-F5344CB8AC3E}">
        <p14:creationId xmlns:p14="http://schemas.microsoft.com/office/powerpoint/2010/main" val="160165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429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AU" baseline="0" dirty="0"/>
              <a:t>So why can’t new antibiotics be developed to tackle resistance? Well they can but there are reasons why this is a very slow and complex process. </a:t>
            </a:r>
          </a:p>
          <a:p>
            <a:pPr marL="0" marR="0" lvl="0" indent="0" algn="l" defTabSz="342900" rtl="0" eaLnBrk="1" fontAlgn="auto" latinLnBrk="0" hangingPunct="1">
              <a:lnSpc>
                <a:spcPct val="100000"/>
              </a:lnSpc>
              <a:spcBef>
                <a:spcPts val="750"/>
              </a:spcBef>
              <a:spcAft>
                <a:spcPts val="0"/>
              </a:spcAft>
              <a:buClrTx/>
              <a:buSzTx/>
              <a:buFont typeface="Arial" panose="020B0604020202020204" pitchFamily="34" charset="0"/>
              <a:buNone/>
              <a:tabLst/>
              <a:defRPr/>
            </a:pPr>
            <a:endParaRPr lang="en-AU" baseline="0" dirty="0"/>
          </a:p>
          <a:p>
            <a:pPr marL="0" marR="0" lvl="0" indent="0" algn="l" defTabSz="3429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AU" baseline="0" dirty="0"/>
              <a:t>Many </a:t>
            </a:r>
            <a:r>
              <a:rPr lang="en-AU" dirty="0"/>
              <a:t>pharmaceutical companies </a:t>
            </a:r>
            <a:r>
              <a:rPr lang="en-AU" baseline="0" dirty="0"/>
              <a:t>have stopped developing antibiotics over the last 20 years, resulting in very few new antibiotics being developed and released onto the market. The reason for this decline is that antibiotics, in particular, are extremely expensive and resource-intensive to develop. </a:t>
            </a:r>
          </a:p>
          <a:p>
            <a:pPr marL="0" marR="0" lvl="0" indent="0" algn="l" defTabSz="342900" rtl="0" eaLnBrk="1" fontAlgn="auto" latinLnBrk="0" hangingPunct="1">
              <a:lnSpc>
                <a:spcPct val="100000"/>
              </a:lnSpc>
              <a:spcBef>
                <a:spcPts val="750"/>
              </a:spcBef>
              <a:spcAft>
                <a:spcPts val="0"/>
              </a:spcAft>
              <a:buClrTx/>
              <a:buSzTx/>
              <a:buFont typeface="Arial" panose="020B0604020202020204" pitchFamily="34" charset="0"/>
              <a:buNone/>
              <a:tabLst/>
              <a:defRPr/>
            </a:pPr>
            <a:endParaRPr lang="en-AU" dirty="0"/>
          </a:p>
          <a:p>
            <a:pPr marL="0" indent="0">
              <a:buFont typeface="Arial" pitchFamily="34" charset="0"/>
              <a:buNone/>
            </a:pPr>
            <a:r>
              <a:rPr lang="en-AU" sz="1200" b="0" i="0" u="none" strike="noStrike" kern="1200" baseline="0" dirty="0">
                <a:solidFill>
                  <a:schemeClr val="tx1"/>
                </a:solidFill>
                <a:latin typeface="Trebuchet MS Regular" panose="020B0603020202020204" pitchFamily="34" charset="0"/>
                <a:ea typeface="+mn-ea"/>
                <a:cs typeface="+mn-cs"/>
              </a:rPr>
              <a:t>The World Health Organisation reviewed the publically available information on the current clinical development pipeline of antimicrobial agents. </a:t>
            </a:r>
            <a:r>
              <a:rPr lang="en-AU" dirty="0"/>
              <a:t>T</a:t>
            </a:r>
            <a:r>
              <a:rPr lang="en-AU" sz="1200" b="0" i="0" u="none" strike="noStrike" kern="1200" baseline="0" dirty="0">
                <a:solidFill>
                  <a:schemeClr val="tx1"/>
                </a:solidFill>
                <a:latin typeface="Trebuchet MS Regular" panose="020B0603020202020204" pitchFamily="34" charset="0"/>
                <a:ea typeface="+mn-ea"/>
                <a:cs typeface="+mn-cs"/>
              </a:rPr>
              <a:t>heir review showed the current clinical pipeline is still insufficient to mitigate the threat of antimicrobial resistance (particularly Gram-negative</a:t>
            </a:r>
            <a:r>
              <a:rPr lang="en-AU" sz="1200" b="0" i="0" u="none" strike="noStrike" kern="1200" dirty="0">
                <a:solidFill>
                  <a:schemeClr val="tx1"/>
                </a:solidFill>
                <a:latin typeface="Trebuchet MS Regular" panose="020B0603020202020204" pitchFamily="34" charset="0"/>
                <a:ea typeface="+mn-ea"/>
                <a:cs typeface="+mn-cs"/>
              </a:rPr>
              <a:t> bacteria and TB</a:t>
            </a:r>
            <a:r>
              <a:rPr lang="en-AU" sz="1200" b="0" i="0" u="none" strike="noStrike" kern="1200" baseline="0" dirty="0">
                <a:solidFill>
                  <a:schemeClr val="tx1"/>
                </a:solidFill>
                <a:latin typeface="Trebuchet MS Regular" panose="020B0603020202020204" pitchFamily="34" charset="0"/>
                <a:ea typeface="+mn-ea"/>
                <a:cs typeface="+mn-cs"/>
              </a:rPr>
              <a:t>). And m</a:t>
            </a:r>
            <a:r>
              <a:rPr lang="en-AU" dirty="0"/>
              <a:t>ost agents in the pipeline are modifications of existing antibiotic classes – therefore they</a:t>
            </a:r>
            <a:r>
              <a:rPr lang="en-AU" baseline="0" dirty="0"/>
              <a:t> are only </a:t>
            </a:r>
            <a:r>
              <a:rPr lang="en-AU" dirty="0"/>
              <a:t>short term solutions as they usually cannot overcome multiple existing resistance mechanisms.</a:t>
            </a:r>
          </a:p>
          <a:p>
            <a:pPr marL="0" indent="0">
              <a:buFont typeface="Arial" pitchFamily="34" charset="0"/>
              <a:buNone/>
            </a:pPr>
            <a:endParaRPr lang="en-AU" dirty="0"/>
          </a:p>
          <a:p>
            <a:pPr marL="0" indent="0">
              <a:buFont typeface="Arial" pitchFamily="34" charset="0"/>
              <a:buNone/>
            </a:pPr>
            <a:r>
              <a:rPr lang="en-AU" dirty="0"/>
              <a:t>References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dirty="0">
                <a:cs typeface="Arial" panose="020B0604020202020204" pitchFamily="34" charset="0"/>
              </a:rPr>
              <a:t>Lee </a:t>
            </a:r>
            <a:r>
              <a:rPr lang="en-AU" sz="1200" dirty="0" err="1">
                <a:cs typeface="Arial" panose="020B0604020202020204" pitchFamily="34" charset="0"/>
              </a:rPr>
              <a:t>Ventola</a:t>
            </a:r>
            <a:r>
              <a:rPr lang="en-AU" sz="1200" dirty="0">
                <a:cs typeface="Arial" panose="020B0604020202020204" pitchFamily="34" charset="0"/>
              </a:rPr>
              <a:t> C. The Antibiotic Resistance Crisis Part 1: Causes and Threats. P T 2015 Apr; 40(4): 277–283 </a:t>
            </a:r>
            <a:r>
              <a:rPr lang="en-AU" sz="1200" dirty="0">
                <a:hlinkClick r:id="rId3"/>
              </a:rPr>
              <a:t>https://www.ncbi.nlm.nih.gov/pmc/articles/PMC4378521/</a:t>
            </a:r>
            <a:r>
              <a:rPr lang="en-AU" sz="1200" dirty="0"/>
              <a:t> </a:t>
            </a:r>
          </a:p>
          <a:p>
            <a:pPr marL="0" indent="0">
              <a:buFont typeface="Arial" pitchFamily="34" charset="0"/>
              <a:buNone/>
            </a:pP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14</a:t>
            </a:fld>
            <a:endParaRPr lang="en-AU" dirty="0"/>
          </a:p>
        </p:txBody>
      </p:sp>
    </p:spTree>
    <p:extLst>
      <p:ext uri="{BB962C8B-B14F-4D97-AF65-F5344CB8AC3E}">
        <p14:creationId xmlns:p14="http://schemas.microsoft.com/office/powerpoint/2010/main" val="1945755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AU" dirty="0" smtClean="0"/>
              <a:t>A graph illustrating the timeline between introduction of antibiotics and the development of resistance.</a:t>
            </a:r>
          </a:p>
          <a:p>
            <a:pPr marL="0" indent="0">
              <a:buFont typeface="Arial" pitchFamily="34" charset="0"/>
              <a:buNone/>
            </a:pPr>
            <a:r>
              <a:rPr lang="en-AU" dirty="0" smtClean="0"/>
              <a:t>Resistance to some antibiotics developed in less</a:t>
            </a:r>
            <a:r>
              <a:rPr lang="en-AU" baseline="0" dirty="0" smtClean="0"/>
              <a:t> than 5 years of the introduction of the antibiotic</a:t>
            </a:r>
          </a:p>
          <a:p>
            <a:pPr marL="0" indent="0">
              <a:buFont typeface="Arial" pitchFamily="34" charset="0"/>
              <a:buNone/>
            </a:pPr>
            <a:endParaRPr lang="en-AU" baseline="0" dirty="0" smtClean="0"/>
          </a:p>
          <a:p>
            <a:pPr marL="0" indent="0">
              <a:buFont typeface="Arial" pitchFamily="34" charset="0"/>
              <a:buNone/>
            </a:pPr>
            <a:r>
              <a:rPr lang="en-AU" baseline="0" dirty="0" smtClean="0"/>
              <a:t> </a:t>
            </a:r>
            <a:r>
              <a:rPr lang="en-AU" dirty="0" smtClean="0"/>
              <a:t> </a:t>
            </a:r>
          </a:p>
          <a:p>
            <a:pPr marL="0" indent="0">
              <a:buFont typeface="Arial" pitchFamily="34" charset="0"/>
              <a:buNone/>
            </a:pPr>
            <a:r>
              <a:rPr lang="en-AU" dirty="0" smtClean="0"/>
              <a:t>References</a:t>
            </a:r>
            <a:r>
              <a:rPr lang="en-AU" dirty="0"/>
              <a:t>:</a:t>
            </a:r>
          </a:p>
          <a:p>
            <a:pPr marL="0" indent="0">
              <a:buFont typeface="Arial" pitchFamily="34" charset="0"/>
              <a:buNone/>
            </a:pPr>
            <a:r>
              <a:rPr lang="en-AU" dirty="0"/>
              <a:t>FIP Fighting Antimicrobial Resistance - https://www.fip.org/file/163 </a:t>
            </a:r>
          </a:p>
          <a:p>
            <a:r>
              <a:rPr lang="en-AU" b="0" dirty="0"/>
              <a:t>ANTIBACTERIAL AGENTS IN CLINICAL DEVELOPMENT</a:t>
            </a:r>
            <a:r>
              <a:rPr lang="en-AU" b="0" baseline="0" dirty="0"/>
              <a:t> - </a:t>
            </a:r>
            <a:r>
              <a:rPr lang="en-AU" b="0" dirty="0"/>
              <a:t>An analysis of the antibacterial clinical development pipeline, including tuberculosis (</a:t>
            </a:r>
            <a:r>
              <a:rPr lang="en-AU" b="0" dirty="0">
                <a:hlinkClick r:id="rId3"/>
              </a:rPr>
              <a:t>http://apps.who.int/iris/bitstream/10665/258965/1/WHO-EMP-IAU-2017.11-eng.pdf?ua=1</a:t>
            </a:r>
            <a:r>
              <a:rPr lang="en-AU" b="0" dirty="0"/>
              <a:t> )</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15</a:t>
            </a:fld>
            <a:endParaRPr lang="en-AU" dirty="0"/>
          </a:p>
        </p:txBody>
      </p:sp>
    </p:spTree>
    <p:extLst>
      <p:ext uri="{BB962C8B-B14F-4D97-AF65-F5344CB8AC3E}">
        <p14:creationId xmlns:p14="http://schemas.microsoft.com/office/powerpoint/2010/main" val="3490946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Globally there have been widespread</a:t>
            </a:r>
            <a:r>
              <a:rPr lang="en-US" baseline="0" dirty="0" smtClean="0"/>
              <a:t> actions to curb AMR. ran</a:t>
            </a:r>
          </a:p>
          <a:p>
            <a:r>
              <a:rPr lang="en-US" dirty="0" smtClean="0"/>
              <a:t>GLASS: Global antimicrobial resistance and use surveillance system: to monitor AMR across member states</a:t>
            </a:r>
          </a:p>
          <a:p>
            <a:endParaRPr lang="en-US" dirty="0" smtClean="0"/>
          </a:p>
          <a:p>
            <a:r>
              <a:rPr lang="en-US" dirty="0" smtClean="0"/>
              <a:t>AWARE classification: to categorize antibiotics into groups (access, watch and reserve) to emphasize the significance of their appropriate use  while also taking into account the impact of the various classes of antibiotics on resistance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WAAW:</a:t>
            </a:r>
            <a:r>
              <a:rPr lang="en-US" baseline="0" dirty="0" smtClean="0"/>
              <a:t> </a:t>
            </a:r>
            <a:r>
              <a:rPr lang="en-US" dirty="0" smtClean="0">
                <a:effectLst/>
              </a:rPr>
              <a:t>World antimicrobial resistance awareness week (WAAW) aimed at improving the awareness and understanding of antimicrobial resistance by encouraging prudent use of antimicrobial agents. It is celebrated globally from the 18-24 November annually. Also the establishment of</a:t>
            </a:r>
            <a:r>
              <a:rPr lang="en-US" baseline="0" dirty="0" smtClean="0">
                <a:effectLst/>
              </a:rPr>
              <a:t> antimicrobial stewardship programs which promotes rational and prudent use of antibiotics in hospitals was introduced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UN: </a:t>
            </a:r>
            <a:r>
              <a:rPr lang="en-US" sz="1200" b="0" i="0" kern="1200" dirty="0" smtClean="0">
                <a:solidFill>
                  <a:schemeClr val="tx1"/>
                </a:solidFill>
                <a:effectLst/>
                <a:latin typeface="+mn-lt"/>
                <a:ea typeface="+mn-ea"/>
                <a:cs typeface="+mn-cs"/>
              </a:rPr>
              <a:t>The Food and Agriculture Organization of the United Nations (FAO), the UN Environment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(UNEP), the World Health Organization (WHO) and the World </a:t>
            </a:r>
            <a:r>
              <a:rPr lang="en-US" sz="1200" b="0" i="0" kern="1200" dirty="0" err="1" smtClean="0">
                <a:solidFill>
                  <a:schemeClr val="tx1"/>
                </a:solidFill>
                <a:effectLst/>
                <a:latin typeface="+mn-lt"/>
                <a:ea typeface="+mn-ea"/>
                <a:cs typeface="+mn-cs"/>
              </a:rPr>
              <a:t>Organisation</a:t>
            </a:r>
            <a:r>
              <a:rPr lang="en-US" sz="1200" b="0" i="0" kern="1200" dirty="0" smtClean="0">
                <a:solidFill>
                  <a:schemeClr val="tx1"/>
                </a:solidFill>
                <a:effectLst/>
                <a:latin typeface="+mn-lt"/>
                <a:ea typeface="+mn-ea"/>
                <a:cs typeface="+mn-cs"/>
              </a:rPr>
              <a:t> for Animal Health (WOAH) work</a:t>
            </a:r>
            <a:r>
              <a:rPr lang="en-US" sz="1200" b="0" i="0" kern="1200" baseline="0" dirty="0" smtClean="0">
                <a:solidFill>
                  <a:schemeClr val="tx1"/>
                </a:solidFill>
                <a:effectLst/>
                <a:latin typeface="+mn-lt"/>
                <a:ea typeface="+mn-ea"/>
                <a:cs typeface="+mn-cs"/>
              </a:rPr>
              <a:t> together in a bid to combat the emergence and spread of AMR in the 3 sectors</a:t>
            </a:r>
            <a:endParaRPr lang="en-GB" dirty="0" smtClean="0">
              <a:effectLst/>
            </a:endParaRPr>
          </a:p>
        </p:txBody>
      </p:sp>
      <p:sp>
        <p:nvSpPr>
          <p:cNvPr id="4" name="Slide Number Placeholder 3"/>
          <p:cNvSpPr>
            <a:spLocks noGrp="1"/>
          </p:cNvSpPr>
          <p:nvPr>
            <p:ph type="sldNum" sz="quarter" idx="10"/>
          </p:nvPr>
        </p:nvSpPr>
        <p:spPr/>
        <p:txBody>
          <a:bodyPr/>
          <a:lstStyle/>
          <a:p>
            <a:fld id="{0BF015F3-67A7-40DF-8FA0-D9B69BBB8267}" type="slidenum">
              <a:rPr lang="en-GB" smtClean="0"/>
              <a:t>16</a:t>
            </a:fld>
            <a:endParaRPr lang="en-GB"/>
          </a:p>
        </p:txBody>
      </p:sp>
    </p:spTree>
    <p:extLst>
      <p:ext uri="{BB962C8B-B14F-4D97-AF65-F5344CB8AC3E}">
        <p14:creationId xmlns:p14="http://schemas.microsoft.com/office/powerpoint/2010/main" val="3933558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demand for antibiotics</a:t>
            </a:r>
            <a:r>
              <a:rPr lang="en-US" baseline="0" dirty="0" smtClean="0"/>
              <a:t> when it is not needed</a:t>
            </a:r>
          </a:p>
          <a:p>
            <a:r>
              <a:rPr lang="en-US" baseline="0" dirty="0" smtClean="0"/>
              <a:t>Do not self-medicate</a:t>
            </a:r>
          </a:p>
        </p:txBody>
      </p:sp>
      <p:sp>
        <p:nvSpPr>
          <p:cNvPr id="4" name="Slide Number Placeholder 3"/>
          <p:cNvSpPr>
            <a:spLocks noGrp="1"/>
          </p:cNvSpPr>
          <p:nvPr>
            <p:ph type="sldNum" sz="quarter" idx="10"/>
          </p:nvPr>
        </p:nvSpPr>
        <p:spPr/>
        <p:txBody>
          <a:bodyPr/>
          <a:lstStyle/>
          <a:p>
            <a:fld id="{0BF015F3-67A7-40DF-8FA0-D9B69BBB8267}" type="slidenum">
              <a:rPr lang="en-GB" smtClean="0"/>
              <a:t>17</a:t>
            </a:fld>
            <a:endParaRPr lang="en-GB"/>
          </a:p>
        </p:txBody>
      </p:sp>
    </p:spTree>
    <p:extLst>
      <p:ext uri="{BB962C8B-B14F-4D97-AF65-F5344CB8AC3E}">
        <p14:creationId xmlns:p14="http://schemas.microsoft.com/office/powerpoint/2010/main" val="3455349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have a role to play, let’s do what we</a:t>
            </a:r>
            <a:r>
              <a:rPr lang="en-US" baseline="0" dirty="0" smtClean="0"/>
              <a:t> can in our corner and spread the message</a:t>
            </a:r>
          </a:p>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0BF015F3-67A7-40DF-8FA0-D9B69BBB8267}" type="slidenum">
              <a:rPr lang="en-GB" smtClean="0"/>
              <a:t>19</a:t>
            </a:fld>
            <a:endParaRPr lang="en-GB"/>
          </a:p>
        </p:txBody>
      </p:sp>
    </p:spTree>
    <p:extLst>
      <p:ext uri="{BB962C8B-B14F-4D97-AF65-F5344CB8AC3E}">
        <p14:creationId xmlns:p14="http://schemas.microsoft.com/office/powerpoint/2010/main" val="3312342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I will implore</a:t>
            </a:r>
            <a:r>
              <a:rPr lang="en-US" baseline="0" dirty="0" smtClean="0"/>
              <a:t> you to join us in preventing AMR together by handling antimicrobials with care</a:t>
            </a:r>
            <a:endParaRPr lang="en-GB" dirty="0"/>
          </a:p>
        </p:txBody>
      </p:sp>
      <p:sp>
        <p:nvSpPr>
          <p:cNvPr id="4" name="Slide Number Placeholder 3"/>
          <p:cNvSpPr>
            <a:spLocks noGrp="1"/>
          </p:cNvSpPr>
          <p:nvPr>
            <p:ph type="sldNum" sz="quarter" idx="10"/>
          </p:nvPr>
        </p:nvSpPr>
        <p:spPr/>
        <p:txBody>
          <a:bodyPr/>
          <a:lstStyle/>
          <a:p>
            <a:fld id="{0BF015F3-67A7-40DF-8FA0-D9B69BBB8267}" type="slidenum">
              <a:rPr lang="en-GB" smtClean="0"/>
              <a:t>20</a:t>
            </a:fld>
            <a:endParaRPr lang="en-GB"/>
          </a:p>
        </p:txBody>
      </p:sp>
    </p:spTree>
    <p:extLst>
      <p:ext uri="{BB962C8B-B14F-4D97-AF65-F5344CB8AC3E}">
        <p14:creationId xmlns:p14="http://schemas.microsoft.com/office/powerpoint/2010/main" val="1481976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7D25-9950-44A3-B510-B019835E85E4}" type="slidenum">
              <a:rPr lang="en-US" smtClean="0"/>
              <a:t>24</a:t>
            </a:fld>
            <a:endParaRPr lang="en-US"/>
          </a:p>
        </p:txBody>
      </p:sp>
    </p:spTree>
    <p:extLst>
      <p:ext uri="{BB962C8B-B14F-4D97-AF65-F5344CB8AC3E}">
        <p14:creationId xmlns:p14="http://schemas.microsoft.com/office/powerpoint/2010/main" val="2543247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77D25-9950-44A3-B510-B019835E85E4}" type="slidenum">
              <a:rPr lang="en-US" smtClean="0"/>
              <a:t>26</a:t>
            </a:fld>
            <a:endParaRPr lang="en-US"/>
          </a:p>
        </p:txBody>
      </p:sp>
    </p:spTree>
    <p:extLst>
      <p:ext uri="{BB962C8B-B14F-4D97-AF65-F5344CB8AC3E}">
        <p14:creationId xmlns:p14="http://schemas.microsoft.com/office/powerpoint/2010/main" val="4132266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smtClean="0"/>
              <a:t>The term ‘antimicrobial’ refers to a substance that</a:t>
            </a:r>
            <a:r>
              <a:rPr lang="en-AU" baseline="0" dirty="0" smtClean="0"/>
              <a:t> inhibits or destroys bacteria, parasites, viruses or fungi. </a:t>
            </a:r>
            <a:r>
              <a:rPr lang="en-AU" dirty="0" smtClean="0"/>
              <a:t>The term antimicrobial</a:t>
            </a:r>
            <a:r>
              <a:rPr lang="en-AU" baseline="0" dirty="0" smtClean="0"/>
              <a:t> also refers to medicines used to treat or prevent infections caused by bacteria, parasites, viruses or fungi. Antimicrobials fall into four categories: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err="1" smtClean="0"/>
              <a:t>Antibacterials</a:t>
            </a:r>
            <a:r>
              <a:rPr lang="en-AU" baseline="0" dirty="0" smtClean="0"/>
              <a:t> (antibiotics)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Antifungals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Antivirals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err="1" smtClean="0"/>
              <a:t>Antiparasitics</a:t>
            </a:r>
            <a:r>
              <a:rPr lang="en-AU" baseline="0" dirty="0" smtClean="0"/>
              <a:t>. </a:t>
            </a:r>
          </a:p>
          <a:p>
            <a:endParaRPr lang="en-US" sz="1200" dirty="0" smtClean="0"/>
          </a:p>
          <a:p>
            <a:endParaRPr lang="en-US" sz="1200" dirty="0" smtClean="0"/>
          </a:p>
          <a:p>
            <a:r>
              <a:rPr lang="en-US" sz="1200" dirty="0" smtClean="0"/>
              <a:t>Antibiotics are a type of antimicrobial </a:t>
            </a:r>
          </a:p>
          <a:p>
            <a:r>
              <a:rPr lang="en-US" sz="1200" dirty="0" smtClean="0"/>
              <a:t>Used when bacterial microbes are harmful to human health </a:t>
            </a:r>
          </a:p>
          <a:p>
            <a:r>
              <a:rPr lang="en-US" sz="1200" dirty="0" smtClean="0"/>
              <a:t>Treat bacterial infections by targeting bacteria</a:t>
            </a:r>
          </a:p>
          <a:p>
            <a:r>
              <a:rPr lang="en-US" sz="1200" dirty="0" smtClean="0"/>
              <a:t>They don’t cause harm to human cells or work on viruses </a:t>
            </a:r>
          </a:p>
          <a:p>
            <a:r>
              <a:rPr lang="en-US" sz="1200" dirty="0" smtClean="0"/>
              <a:t>Can cause side effects, drug interactions, allergies and damage the good bacteria that we carry and need (</a:t>
            </a:r>
            <a:r>
              <a:rPr lang="en-US" sz="1200" dirty="0" err="1" smtClean="0"/>
              <a:t>microbiome</a:t>
            </a:r>
            <a:r>
              <a:rPr lang="en-US" sz="1200" dirty="0" smtClean="0"/>
              <a:t>)</a:t>
            </a:r>
          </a:p>
          <a:p>
            <a:endParaRPr lang="en-US" sz="1200" dirty="0" smtClean="0"/>
          </a:p>
          <a:p>
            <a:r>
              <a:rPr lang="en-AU" sz="1200" b="1" i="0" kern="1200" dirty="0" smtClean="0">
                <a:solidFill>
                  <a:schemeClr val="tx1"/>
                </a:solidFill>
                <a:effectLst/>
                <a:latin typeface="Trebuchet MS Regular" panose="020B0603020202020204" pitchFamily="34" charset="0"/>
                <a:ea typeface="+mn-ea"/>
                <a:cs typeface="+mn-cs"/>
              </a:rPr>
              <a:t>Antibiotic:</a:t>
            </a:r>
            <a:r>
              <a:rPr lang="en-AU" sz="1200" b="0" i="0" kern="1200" dirty="0" smtClean="0">
                <a:solidFill>
                  <a:schemeClr val="tx1"/>
                </a:solidFill>
                <a:effectLst/>
                <a:latin typeface="Trebuchet MS Regular" panose="020B0603020202020204" pitchFamily="34" charset="0"/>
                <a:ea typeface="+mn-ea"/>
                <a:cs typeface="+mn-cs"/>
              </a:rPr>
              <a:t> A compound that inhibits the growth or kills bacteria. In recent years, ‘antibiotic’ has become synonymous with ‘antibacterial’.</a:t>
            </a:r>
          </a:p>
          <a:p>
            <a:r>
              <a:rPr lang="en-AU" sz="1200" b="1" i="0" kern="1200" dirty="0" smtClean="0">
                <a:solidFill>
                  <a:schemeClr val="tx1"/>
                </a:solidFill>
                <a:effectLst/>
                <a:latin typeface="Trebuchet MS Regular" panose="020B0603020202020204" pitchFamily="34" charset="0"/>
                <a:ea typeface="+mn-ea"/>
                <a:cs typeface="+mn-cs"/>
              </a:rPr>
              <a:t>Antibacterial:</a:t>
            </a:r>
            <a:r>
              <a:rPr lang="en-AU" sz="1200" b="0" i="0" kern="1200" dirty="0" smtClean="0">
                <a:solidFill>
                  <a:schemeClr val="tx1"/>
                </a:solidFill>
                <a:effectLst/>
                <a:latin typeface="Trebuchet MS Regular" panose="020B0603020202020204" pitchFamily="34" charset="0"/>
                <a:ea typeface="+mn-ea"/>
                <a:cs typeface="+mn-cs"/>
              </a:rPr>
              <a:t> A drug, chemical or other substance that kills bacteria (</a:t>
            </a:r>
            <a:r>
              <a:rPr lang="en-AU" sz="1200" b="0" i="0" u="sng" kern="1200" dirty="0" smtClean="0">
                <a:solidFill>
                  <a:schemeClr val="tx1"/>
                </a:solidFill>
                <a:effectLst/>
                <a:latin typeface="Trebuchet MS Regular" panose="020B0603020202020204" pitchFamily="34" charset="0"/>
                <a:ea typeface="+mn-ea"/>
                <a:cs typeface="+mn-cs"/>
                <a:hlinkClick r:id="rId3"/>
              </a:rPr>
              <a:t>bactericidal</a:t>
            </a:r>
            <a:r>
              <a:rPr lang="en-AU" sz="1200" b="0" i="0" kern="1200" dirty="0" smtClean="0">
                <a:solidFill>
                  <a:schemeClr val="tx1"/>
                </a:solidFill>
                <a:effectLst/>
                <a:latin typeface="Trebuchet MS Regular" panose="020B0603020202020204" pitchFamily="34" charset="0"/>
                <a:ea typeface="+mn-ea"/>
                <a:cs typeface="+mn-cs"/>
              </a:rPr>
              <a:t>) or stops their growth (</a:t>
            </a:r>
            <a:r>
              <a:rPr lang="en-AU" sz="1200" b="0" i="0" u="sng" kern="1200" dirty="0" smtClean="0">
                <a:solidFill>
                  <a:schemeClr val="tx1"/>
                </a:solidFill>
                <a:effectLst/>
                <a:latin typeface="Trebuchet MS Regular" panose="020B0603020202020204" pitchFamily="34" charset="0"/>
                <a:ea typeface="+mn-ea"/>
                <a:cs typeface="+mn-cs"/>
                <a:hlinkClick r:id="rId4"/>
              </a:rPr>
              <a:t>bacteriostatic</a:t>
            </a:r>
            <a:r>
              <a:rPr lang="en-AU" sz="1200" b="0" i="0" kern="1200" dirty="0" smtClean="0">
                <a:solidFill>
                  <a:schemeClr val="tx1"/>
                </a:solidFill>
                <a:effectLst/>
                <a:latin typeface="Trebuchet MS Regular" panose="020B0603020202020204" pitchFamily="34" charset="0"/>
                <a:ea typeface="+mn-ea"/>
                <a:cs typeface="+mn-cs"/>
              </a:rPr>
              <a:t>).</a:t>
            </a:r>
          </a:p>
          <a:p>
            <a:endParaRPr lang="en-AU" sz="1200" b="0" i="0" kern="1200" dirty="0" smtClean="0">
              <a:solidFill>
                <a:schemeClr val="tx1"/>
              </a:solidFill>
              <a:effectLst/>
              <a:latin typeface="Trebuchet MS Regular" panose="020B0603020202020204" pitchFamily="34" charset="0"/>
              <a:ea typeface="+mn-ea"/>
              <a:cs typeface="+mn-cs"/>
            </a:endParaRPr>
          </a:p>
          <a:p>
            <a:endParaRPr lang="en-AU" sz="1200" b="0" i="0" kern="1200" dirty="0" smtClean="0">
              <a:solidFill>
                <a:schemeClr val="tx1"/>
              </a:solidFill>
              <a:effectLst/>
              <a:latin typeface="Trebuchet MS Regular" panose="020B0603020202020204" pitchFamily="34" charset="0"/>
              <a:ea typeface="+mn-ea"/>
              <a:cs typeface="+mn-cs"/>
            </a:endParaRPr>
          </a:p>
          <a:p>
            <a:endParaRPr lang="en-AU" sz="1200" b="0" i="0" kern="1200" dirty="0" smtClean="0">
              <a:solidFill>
                <a:schemeClr val="tx1"/>
              </a:solidFill>
              <a:effectLst/>
              <a:latin typeface="Trebuchet MS Regular" panose="020B0603020202020204" pitchFamily="34" charset="0"/>
              <a:ea typeface="+mn-ea"/>
              <a:cs typeface="+mn-cs"/>
            </a:endParaRPr>
          </a:p>
          <a:p>
            <a:r>
              <a:rPr lang="en-AU" sz="1200" b="1" i="0" kern="1200" dirty="0" smtClean="0">
                <a:solidFill>
                  <a:schemeClr val="tx1"/>
                </a:solidFill>
                <a:effectLst/>
                <a:latin typeface="Trebuchet MS Regular" panose="020B0603020202020204" pitchFamily="34" charset="0"/>
                <a:ea typeface="+mn-ea"/>
                <a:cs typeface="+mn-cs"/>
              </a:rPr>
              <a:t>Antimicrobial:</a:t>
            </a:r>
            <a:r>
              <a:rPr lang="en-AU" sz="1200" b="0" i="0" kern="1200" dirty="0" smtClean="0">
                <a:solidFill>
                  <a:schemeClr val="tx1"/>
                </a:solidFill>
                <a:effectLst/>
                <a:latin typeface="Trebuchet MS Regular" panose="020B0603020202020204" pitchFamily="34" charset="0"/>
                <a:ea typeface="+mn-ea"/>
                <a:cs typeface="+mn-cs"/>
              </a:rPr>
              <a:t> A drug, chemical or other substance that kills, inactivates or slows the growth of microbes, including bacteria, viruses, fungi and </a:t>
            </a:r>
            <a:r>
              <a:rPr lang="en-AU" sz="1200" b="0" i="0" kern="1200" dirty="0" err="1" smtClean="0">
                <a:solidFill>
                  <a:schemeClr val="tx1"/>
                </a:solidFill>
                <a:effectLst/>
                <a:latin typeface="Trebuchet MS Regular" panose="020B0603020202020204" pitchFamily="34" charset="0"/>
                <a:ea typeface="+mn-ea"/>
                <a:cs typeface="+mn-cs"/>
              </a:rPr>
              <a:t>parasites</a:t>
            </a:r>
            <a:r>
              <a:rPr lang="en-AU" sz="1200" b="1" i="0" kern="1200" dirty="0" err="1" smtClean="0">
                <a:solidFill>
                  <a:schemeClr val="tx1"/>
                </a:solidFill>
                <a:effectLst/>
                <a:latin typeface="Trebuchet MS Regular" panose="020B0603020202020204" pitchFamily="34" charset="0"/>
                <a:ea typeface="+mn-ea"/>
                <a:cs typeface="+mn-cs"/>
              </a:rPr>
              <a:t>Antimicrobial</a:t>
            </a:r>
            <a:r>
              <a:rPr lang="en-AU" sz="1200" b="1" i="0" kern="1200" dirty="0" smtClean="0">
                <a:solidFill>
                  <a:schemeClr val="tx1"/>
                </a:solidFill>
                <a:effectLst/>
                <a:latin typeface="Trebuchet MS Regular" panose="020B0603020202020204" pitchFamily="34" charset="0"/>
                <a:ea typeface="+mn-ea"/>
                <a:cs typeface="+mn-cs"/>
              </a:rPr>
              <a:t>:</a:t>
            </a:r>
            <a:r>
              <a:rPr lang="en-AU" sz="1200" b="0" i="0" kern="1200" dirty="0" smtClean="0">
                <a:solidFill>
                  <a:schemeClr val="tx1"/>
                </a:solidFill>
                <a:effectLst/>
                <a:latin typeface="Trebuchet MS Regular" panose="020B0603020202020204" pitchFamily="34" charset="0"/>
                <a:ea typeface="+mn-ea"/>
                <a:cs typeface="+mn-cs"/>
              </a:rPr>
              <a:t> A drug, chemical or other substance that kills, inactivates or slows the growth of microbes, including bacteria, viruses, fungi and parasites.</a:t>
            </a:r>
          </a:p>
          <a:p>
            <a:endParaRPr lang="en-GB" dirty="0"/>
          </a:p>
        </p:txBody>
      </p:sp>
      <p:sp>
        <p:nvSpPr>
          <p:cNvPr id="4" name="Slide Number Placeholder 3"/>
          <p:cNvSpPr>
            <a:spLocks noGrp="1"/>
          </p:cNvSpPr>
          <p:nvPr>
            <p:ph type="sldNum" sz="quarter" idx="10"/>
          </p:nvPr>
        </p:nvSpPr>
        <p:spPr/>
        <p:txBody>
          <a:bodyPr/>
          <a:lstStyle/>
          <a:p>
            <a:fld id="{0BF015F3-67A7-40DF-8FA0-D9B69BBB8267}" type="slidenum">
              <a:rPr lang="en-GB" smtClean="0"/>
              <a:t>2</a:t>
            </a:fld>
            <a:endParaRPr lang="en-GB"/>
          </a:p>
        </p:txBody>
      </p:sp>
    </p:spTree>
    <p:extLst>
      <p:ext uri="{BB962C8B-B14F-4D97-AF65-F5344CB8AC3E}">
        <p14:creationId xmlns:p14="http://schemas.microsoft.com/office/powerpoint/2010/main" val="158959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Consumers are aware that antibiotics treat infections.</a:t>
            </a:r>
            <a:r>
              <a:rPr lang="en-AU" sz="1100" baseline="0" dirty="0"/>
              <a:t> However, consumers may not be aware that </a:t>
            </a:r>
            <a:r>
              <a:rPr lang="en-AU" sz="1100" dirty="0"/>
              <a:t>antibiotics are essential in preventing infection after surgical</a:t>
            </a:r>
            <a:r>
              <a:rPr lang="en-AU" sz="1100" baseline="0" dirty="0"/>
              <a:t> procedures </a:t>
            </a:r>
            <a:r>
              <a:rPr lang="en-AU" sz="1100" dirty="0"/>
              <a:t>and for patients receiving chemotherapy.</a:t>
            </a:r>
          </a:p>
          <a:p>
            <a:endParaRPr lang="en-AU" sz="1100" dirty="0"/>
          </a:p>
          <a:p>
            <a:r>
              <a:rPr lang="en-AU" sz="1100" dirty="0"/>
              <a:t>Antimicrobial resistance has significant and direct implications on patient care.</a:t>
            </a:r>
            <a:r>
              <a:rPr lang="en-AU" sz="1100" baseline="0" dirty="0"/>
              <a:t> Antibiotics play an essential role in preventing infection after surgery. For example, people currently undergoing surgery procedures (such as hip and knee replacements) receive standard prophylactic antibiotics and currently experience infection rates of around 0.5-2.0%. If access to effective antibiotics were reduced through antimicrobial resistance, post-operative infection rates could rise to around 40-50%, and up to 30% of these patients could die from these infections. </a:t>
            </a:r>
          </a:p>
          <a:p>
            <a:endParaRPr lang="en-AU" sz="11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100" dirty="0"/>
              <a:t>Antimicrobial resistance also</a:t>
            </a:r>
            <a:r>
              <a:rPr lang="en-AU" sz="1100" baseline="0" dirty="0"/>
              <a:t> impacts on a range of treatment options, such as chemotherapy for cancer patients, which may no longer be a viable or safe option due to the increased risk of complications and infections resulting post treatment. This reduction in safe and viable treatments, and services able to be offered by health facilities, would have a negative effect on the effectiveness of the healthcare system in the long term.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1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100" dirty="0"/>
              <a:t>In 2014 the UK</a:t>
            </a:r>
            <a:r>
              <a:rPr lang="en-AU" sz="1100" baseline="0" dirty="0"/>
              <a:t> Government commissioned a review on antimicrobial resistance which investigated the global economic cost of infections caused by resistant bacteria. The work by KPMG and RAND Europe indicated that if the current trend of increasing antimicrobial resistance continues, by 2050 about 10 million people may die every year as a direct result of resistant bacterial infections for which there is no effective antimicrobial (which includes antibiotics). Gross domestic product would also decrease as a result of antimicrobial resistance, which the review indicated would translate to a reduction in global economic output worth between US$60 - US$100 trillion.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1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100" baseline="0" dirty="0"/>
              <a:t>https://www.vox.com/2014/12/12/7382299/new-report-drug-resistant-infections-will-kill-more-people-than </a:t>
            </a: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5</a:t>
            </a:fld>
            <a:endParaRPr lang="en-AU" dirty="0"/>
          </a:p>
        </p:txBody>
      </p:sp>
    </p:spTree>
    <p:extLst>
      <p:ext uri="{BB962C8B-B14F-4D97-AF65-F5344CB8AC3E}">
        <p14:creationId xmlns:p14="http://schemas.microsoft.com/office/powerpoint/2010/main" val="1337570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Trebuchet MS Regular" panose="020B0603020202020204" pitchFamily="34" charset="0"/>
                <a:ea typeface="+mn-ea"/>
                <a:cs typeface="+mn-cs"/>
              </a:rPr>
              <a:t>In an interview shortly after winning the Nobel Prize in 1945 for discovering penicillin, Alexander</a:t>
            </a:r>
            <a:r>
              <a:rPr lang="en-AU" sz="1200" b="0" i="0" kern="1200" baseline="0" dirty="0">
                <a:solidFill>
                  <a:schemeClr val="tx1"/>
                </a:solidFill>
                <a:effectLst/>
                <a:latin typeface="Trebuchet MS Regular" panose="020B0603020202020204" pitchFamily="34" charset="0"/>
                <a:ea typeface="+mn-ea"/>
                <a:cs typeface="+mn-cs"/>
              </a:rPr>
              <a:t> </a:t>
            </a:r>
            <a:r>
              <a:rPr lang="en-AU" sz="1200" b="0" i="0" kern="1200" dirty="0">
                <a:solidFill>
                  <a:schemeClr val="tx1"/>
                </a:solidFill>
                <a:effectLst/>
                <a:latin typeface="Trebuchet MS Regular" panose="020B0603020202020204" pitchFamily="34" charset="0"/>
                <a:ea typeface="+mn-ea"/>
                <a:cs typeface="+mn-cs"/>
              </a:rPr>
              <a:t>Fleming said:</a:t>
            </a:r>
            <a:r>
              <a:rPr lang="en-AU" sz="1200" b="0" i="0" kern="1200" baseline="0" dirty="0">
                <a:solidFill>
                  <a:schemeClr val="tx1"/>
                </a:solidFill>
                <a:effectLst/>
                <a:latin typeface="Trebuchet MS Regular" panose="020B0603020202020204" pitchFamily="34" charset="0"/>
                <a:ea typeface="+mn-ea"/>
                <a:cs typeface="+mn-cs"/>
              </a:rPr>
              <a:t> </a:t>
            </a:r>
            <a:r>
              <a:rPr lang="en-AU" sz="1200" b="0" i="0" kern="1200" dirty="0">
                <a:solidFill>
                  <a:schemeClr val="tx1"/>
                </a:solidFill>
                <a:effectLst/>
                <a:latin typeface="Trebuchet MS Regular" panose="020B0603020202020204" pitchFamily="34" charset="0"/>
                <a:ea typeface="+mn-ea"/>
                <a:cs typeface="+mn-cs"/>
              </a:rPr>
              <a:t>“The thoughtless person playing with penicillin treatment is morally responsible for the death of the man who succumbs to infection with the penicillin-resistant organism.”</a:t>
            </a:r>
          </a:p>
          <a:p>
            <a:endParaRPr lang="en-AU" dirty="0"/>
          </a:p>
          <a:p>
            <a:r>
              <a:rPr lang="en-AU" dirty="0"/>
              <a:t>You may wish</a:t>
            </a:r>
            <a:r>
              <a:rPr lang="en-AU" baseline="0" dirty="0"/>
              <a:t> to play this TED talk on antibiotic resistance - </a:t>
            </a:r>
            <a:r>
              <a:rPr lang="en-AU" baseline="0" dirty="0">
                <a:hlinkClick r:id="rId3"/>
              </a:rPr>
              <a:t>https://www.youtube.com/watch?v=o3oDpCb7VqI&amp;app=desktop</a:t>
            </a:r>
            <a:r>
              <a:rPr lang="en-AU" baseline="0" dirty="0"/>
              <a:t>  </a:t>
            </a:r>
          </a:p>
          <a:p>
            <a:endParaRPr lang="en-AU" baseline="0" dirty="0"/>
          </a:p>
          <a:p>
            <a:r>
              <a:rPr lang="en-AU" baseline="0"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hlinkClick r:id="rId4"/>
              </a:rPr>
              <a:t>https://www.businessinsider.com.au/alexander-fleming-predicted-post-antibiotic-era-70-years-ago-2015-7</a:t>
            </a:r>
            <a:r>
              <a:rPr lang="en-AU" sz="1200" dirty="0"/>
              <a:t> </a:t>
            </a: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6</a:t>
            </a:fld>
            <a:endParaRPr lang="en-AU" dirty="0"/>
          </a:p>
        </p:txBody>
      </p:sp>
    </p:spTree>
    <p:extLst>
      <p:ext uri="{BB962C8B-B14F-4D97-AF65-F5344CB8AC3E}">
        <p14:creationId xmlns:p14="http://schemas.microsoft.com/office/powerpoint/2010/main" val="84999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graph</a:t>
            </a:r>
            <a:r>
              <a:rPr lang="en-AU" baseline="0" dirty="0"/>
              <a:t> shows Carbapenemase producing </a:t>
            </a:r>
            <a:r>
              <a:rPr lang="en-AU" i="1" baseline="0" dirty="0"/>
              <a:t>Enterobacteriaceae</a:t>
            </a:r>
            <a:r>
              <a:rPr lang="en-AU" baseline="0" dirty="0"/>
              <a:t> (CPE) becoming more prevalent in Europe over a short period of time. </a:t>
            </a:r>
            <a:r>
              <a:rPr lang="en-AU" i="1" baseline="0" dirty="0"/>
              <a:t>Enterobacteriaceae</a:t>
            </a:r>
            <a:r>
              <a:rPr lang="en-AU" i="0" baseline="0" dirty="0"/>
              <a:t> has been renamed </a:t>
            </a:r>
            <a:r>
              <a:rPr lang="en-AU" i="1" baseline="0" dirty="0" err="1"/>
              <a:t>Enterobacterales</a:t>
            </a:r>
            <a:r>
              <a:rPr lang="en-AU" i="0" baseline="0" dirty="0"/>
              <a:t>.</a:t>
            </a:r>
          </a:p>
          <a:p>
            <a:endParaRPr lang="en-AU" i="0" baseline="0" dirty="0"/>
          </a:p>
          <a:p>
            <a:r>
              <a:rPr lang="en-AU" i="0" baseline="0"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hlinkClick r:id="rId3"/>
              </a:rPr>
              <a:t>https://ecdc.europa.eu/sites/portal/files/media/en/publications/Publications/carbapenem-resistant-enterobacteriaceae-risk-assessment-april-2016.pdf</a:t>
            </a:r>
            <a:r>
              <a:rPr lang="en-AU"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hlinkClick r:id="rId4"/>
              </a:rPr>
              <a:t>https://www.ecdc.europa.eu/sites/default/files/documents/carbapenem-resistant-enterobacteriaceae-risk-assessment-rev-2.pdf</a:t>
            </a:r>
            <a:r>
              <a:rPr lang="en-AU" sz="1200" dirty="0"/>
              <a:t> </a:t>
            </a: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7</a:t>
            </a:fld>
            <a:endParaRPr lang="en-AU" dirty="0"/>
          </a:p>
        </p:txBody>
      </p:sp>
    </p:spTree>
    <p:extLst>
      <p:ext uri="{BB962C8B-B14F-4D97-AF65-F5344CB8AC3E}">
        <p14:creationId xmlns:p14="http://schemas.microsoft.com/office/powerpoint/2010/main" val="239386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not think it is limited to high income countries, rather it is a global issue which is worse in low and middle income countries where  several factors enhance the development of AMR </a:t>
            </a:r>
            <a:endParaRPr lang="en-GB" dirty="0"/>
          </a:p>
        </p:txBody>
      </p:sp>
      <p:sp>
        <p:nvSpPr>
          <p:cNvPr id="4" name="Slide Number Placeholder 3"/>
          <p:cNvSpPr>
            <a:spLocks noGrp="1"/>
          </p:cNvSpPr>
          <p:nvPr>
            <p:ph type="sldNum" sz="quarter" idx="10"/>
          </p:nvPr>
        </p:nvSpPr>
        <p:spPr/>
        <p:txBody>
          <a:bodyPr/>
          <a:lstStyle/>
          <a:p>
            <a:fld id="{0BF015F3-67A7-40DF-8FA0-D9B69BBB8267}" type="slidenum">
              <a:rPr lang="en-GB" smtClean="0"/>
              <a:t>8</a:t>
            </a:fld>
            <a:endParaRPr lang="en-GB"/>
          </a:p>
        </p:txBody>
      </p:sp>
    </p:spTree>
    <p:extLst>
      <p:ext uri="{BB962C8B-B14F-4D97-AF65-F5344CB8AC3E}">
        <p14:creationId xmlns:p14="http://schemas.microsoft.com/office/powerpoint/2010/main" val="275704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is reported that bacteria resistant to current antibiotics cause more than 750,000 deaths worldwide every year, this includes 230,000 deaths from multidrug-resistant tuberculosis. Without any action to stop the spread of resistance, it is predicted that this number will rise to 10 million deaths per year by 2050. The economic burden from increasing resistance is estimated to cost about $100 trillion globally by 2050.</a:t>
            </a:r>
          </a:p>
          <a:p>
            <a:endParaRPr lang="en-AU" dirty="0"/>
          </a:p>
          <a:p>
            <a:r>
              <a:rPr lang="en-AU" dirty="0"/>
              <a:t>References:</a:t>
            </a:r>
          </a:p>
          <a:p>
            <a:r>
              <a:rPr lang="en-US" sz="1200" b="0" dirty="0">
                <a:ln>
                  <a:noFill/>
                </a:ln>
                <a:solidFill>
                  <a:schemeClr val="tx1"/>
                </a:solidFill>
                <a:hlinkClick r:id="rId3"/>
              </a:rPr>
              <a:t>https://www.researchgate.net/figure/Total-deaths-projected-by-2050-attributable-to-antimicrobial-resistance-AMR-every-year_fig2_340990507</a:t>
            </a:r>
            <a:r>
              <a:rPr lang="en-US" sz="1200" b="0" dirty="0">
                <a:ln>
                  <a:noFill/>
                </a:ln>
                <a:solidFill>
                  <a:schemeClr val="tx1"/>
                </a:solidFill>
              </a:rPr>
              <a:t> </a:t>
            </a:r>
          </a:p>
          <a:p>
            <a:pPr marL="457200" indent="-457200"/>
            <a:r>
              <a:rPr lang="en-US" sz="1800" dirty="0">
                <a:effectLst/>
                <a:latin typeface="Arial" panose="020B0604020202020204" pitchFamily="34" charset="0"/>
                <a:ea typeface="Times New Roman" panose="02020603050405020304" pitchFamily="18" charset="0"/>
              </a:rPr>
              <a:t>Wozniak T, Nguyen A, Rollin A, Brock J, </a:t>
            </a:r>
            <a:r>
              <a:rPr lang="en-US" sz="1800" dirty="0" err="1">
                <a:effectLst/>
                <a:latin typeface="Arial" panose="020B0604020202020204" pitchFamily="34" charset="0"/>
                <a:ea typeface="Times New Roman" panose="02020603050405020304" pitchFamily="18" charset="0"/>
              </a:rPr>
              <a:t>Bowskill</a:t>
            </a:r>
            <a:r>
              <a:rPr lang="en-US" sz="1800" dirty="0">
                <a:effectLst/>
                <a:latin typeface="Arial" panose="020B0604020202020204" pitchFamily="34" charset="0"/>
                <a:ea typeface="Times New Roman" panose="02020603050405020304" pitchFamily="18" charset="0"/>
              </a:rPr>
              <a:t> A, Morgan B, et al. Antimicrobial Resistance (AMR) Impact Report: How big is Australia’s AMR threat? Australia: CSIRO and </a:t>
            </a:r>
            <a:r>
              <a:rPr lang="en-US" sz="1800" dirty="0" err="1">
                <a:effectLst/>
                <a:latin typeface="Arial" panose="020B0604020202020204" pitchFamily="34" charset="0"/>
                <a:ea typeface="Times New Roman" panose="02020603050405020304" pitchFamily="18" charset="0"/>
              </a:rPr>
              <a:t>MTPConnect</a:t>
            </a:r>
            <a:r>
              <a:rPr lang="en-US" sz="1800" dirty="0">
                <a:effectLst/>
                <a:latin typeface="Arial" panose="020B0604020202020204" pitchFamily="34" charset="0"/>
                <a:ea typeface="Times New Roman" panose="02020603050405020304" pitchFamily="18" charset="0"/>
              </a:rPr>
              <a:t>; 2022.</a:t>
            </a:r>
            <a:endParaRPr lang="en-AU" sz="1800" dirty="0">
              <a:effectLst/>
              <a:latin typeface="Times New Roman" panose="02020603050405020304" pitchFamily="18" charset="0"/>
              <a:ea typeface="Times New Roman" panose="02020603050405020304" pitchFamily="18" charset="0"/>
            </a:endParaRPr>
          </a:p>
          <a:p>
            <a:pPr marL="457200" indent="-457200"/>
            <a:r>
              <a:rPr lang="en-US" sz="1800" dirty="0" err="1">
                <a:effectLst/>
                <a:latin typeface="Arial" panose="020B0604020202020204" pitchFamily="34" charset="0"/>
                <a:ea typeface="Times New Roman" panose="02020603050405020304" pitchFamily="18" charset="0"/>
              </a:rPr>
              <a:t>Organisation</a:t>
            </a:r>
            <a:r>
              <a:rPr lang="en-US" sz="1800" dirty="0">
                <a:effectLst/>
                <a:latin typeface="Arial" panose="020B0604020202020204" pitchFamily="34" charset="0"/>
                <a:ea typeface="Times New Roman" panose="02020603050405020304" pitchFamily="18" charset="0"/>
              </a:rPr>
              <a:t> for Economic Co-operation and Development. Stemming the superbug tide: just a few dollars more. Paris: OECD, 2018.</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9</a:t>
            </a:fld>
            <a:endParaRPr lang="en-AU" dirty="0"/>
          </a:p>
        </p:txBody>
      </p:sp>
    </p:spTree>
    <p:extLst>
      <p:ext uri="{BB962C8B-B14F-4D97-AF65-F5344CB8AC3E}">
        <p14:creationId xmlns:p14="http://schemas.microsoft.com/office/powerpoint/2010/main" val="221347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F015F3-67A7-40DF-8FA0-D9B69BBB8267}" type="slidenum">
              <a:rPr lang="en-GB" smtClean="0"/>
              <a:t>10</a:t>
            </a:fld>
            <a:endParaRPr lang="en-GB"/>
          </a:p>
        </p:txBody>
      </p:sp>
    </p:spTree>
    <p:extLst>
      <p:ext uri="{BB962C8B-B14F-4D97-AF65-F5344CB8AC3E}">
        <p14:creationId xmlns:p14="http://schemas.microsoft.com/office/powerpoint/2010/main" val="385552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AMR occurs naturally</a:t>
            </a:r>
          </a:p>
          <a:p>
            <a:r>
              <a:rPr lang="en-US" dirty="0" smtClean="0"/>
              <a:t>Antibiotics</a:t>
            </a:r>
            <a:r>
              <a:rPr lang="en-US" baseline="0" dirty="0" smtClean="0"/>
              <a:t> naturally kill bacteria. Occasionally, a few bacteria mutate in the course of its multiplication and becomes resistant to the antibiotic, Thereby making the antibiotic ineffective against it. Bacteria with the mutated gene can transfer it to another bacteria resulting in resistance in the other bacteria</a:t>
            </a:r>
            <a:endParaRPr lang="en-US" dirty="0" smtClean="0"/>
          </a:p>
        </p:txBody>
      </p:sp>
      <p:sp>
        <p:nvSpPr>
          <p:cNvPr id="4" name="Slide Number Placeholder 3"/>
          <p:cNvSpPr>
            <a:spLocks noGrp="1"/>
          </p:cNvSpPr>
          <p:nvPr>
            <p:ph type="sldNum" sz="quarter" idx="10"/>
          </p:nvPr>
        </p:nvSpPr>
        <p:spPr/>
        <p:txBody>
          <a:bodyPr/>
          <a:lstStyle/>
          <a:p>
            <a:fld id="{0BF015F3-67A7-40DF-8FA0-D9B69BBB8267}" type="slidenum">
              <a:rPr lang="en-GB" smtClean="0"/>
              <a:t>11</a:t>
            </a:fld>
            <a:endParaRPr lang="en-GB"/>
          </a:p>
        </p:txBody>
      </p:sp>
    </p:spTree>
    <p:extLst>
      <p:ext uri="{BB962C8B-B14F-4D97-AF65-F5344CB8AC3E}">
        <p14:creationId xmlns:p14="http://schemas.microsoft.com/office/powerpoint/2010/main" val="230283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6622F45-3BCE-441F-B558-7F1FA420B3A2}" type="datetime1">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82766-49A0-44A1-9184-EE6E9CE11558}"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65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AEAA7A-CD7C-4245-BF5D-6B5DB3956E27}" type="datetime1">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82766-49A0-44A1-9184-EE6E9CE11558}" type="slidenum">
              <a:rPr lang="en-GB" smtClean="0"/>
              <a:t>‹#›</a:t>
            </a:fld>
            <a:endParaRPr lang="en-GB"/>
          </a:p>
        </p:txBody>
      </p:sp>
    </p:spTree>
    <p:extLst>
      <p:ext uri="{BB962C8B-B14F-4D97-AF65-F5344CB8AC3E}">
        <p14:creationId xmlns:p14="http://schemas.microsoft.com/office/powerpoint/2010/main" val="162206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E48BB0-2908-4EC1-8045-8AE37FF8866A}" type="datetime1">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82766-49A0-44A1-9184-EE6E9CE11558}"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25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1355E4-0EE3-448A-B1B9-6C0655DD1094}" type="datetime1">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82766-49A0-44A1-9184-EE6E9CE11558}" type="slidenum">
              <a:rPr lang="en-GB" smtClean="0"/>
              <a:t>‹#›</a:t>
            </a:fld>
            <a:endParaRPr lang="en-GB"/>
          </a:p>
        </p:txBody>
      </p:sp>
    </p:spTree>
    <p:extLst>
      <p:ext uri="{BB962C8B-B14F-4D97-AF65-F5344CB8AC3E}">
        <p14:creationId xmlns:p14="http://schemas.microsoft.com/office/powerpoint/2010/main" val="187116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056A7C-1C8C-44CC-AA0A-4DA09D8150CE}" type="datetime1">
              <a:rPr lang="en-GB" smtClean="0"/>
              <a:t>11/02/2025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82766-49A0-44A1-9184-EE6E9CE11558}"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97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68FDBB-684B-48D3-9E41-85E6C9676997}" type="datetime1">
              <a:rPr lang="en-GB" smtClean="0"/>
              <a:t>11/02/2025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82766-49A0-44A1-9184-EE6E9CE11558}" type="slidenum">
              <a:rPr lang="en-GB" smtClean="0"/>
              <a:t>‹#›</a:t>
            </a:fld>
            <a:endParaRPr lang="en-GB"/>
          </a:p>
        </p:txBody>
      </p:sp>
    </p:spTree>
    <p:extLst>
      <p:ext uri="{BB962C8B-B14F-4D97-AF65-F5344CB8AC3E}">
        <p14:creationId xmlns:p14="http://schemas.microsoft.com/office/powerpoint/2010/main" val="398749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F23FA0-7BDB-47DA-9EB7-28E748CE10EA}" type="datetime1">
              <a:rPr lang="en-GB" smtClean="0"/>
              <a:t>11/02/2025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982766-49A0-44A1-9184-EE6E9CE11558}" type="slidenum">
              <a:rPr lang="en-GB" smtClean="0"/>
              <a:t>‹#›</a:t>
            </a:fld>
            <a:endParaRPr lang="en-GB"/>
          </a:p>
        </p:txBody>
      </p:sp>
    </p:spTree>
    <p:extLst>
      <p:ext uri="{BB962C8B-B14F-4D97-AF65-F5344CB8AC3E}">
        <p14:creationId xmlns:p14="http://schemas.microsoft.com/office/powerpoint/2010/main" val="10668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393D58-4251-42DE-ACD4-4ED41479D9E1}" type="datetime1">
              <a:rPr lang="en-GB" smtClean="0"/>
              <a:t>11/02/2025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982766-49A0-44A1-9184-EE6E9CE11558}" type="slidenum">
              <a:rPr lang="en-GB" smtClean="0"/>
              <a:t>‹#›</a:t>
            </a:fld>
            <a:endParaRPr lang="en-GB"/>
          </a:p>
        </p:txBody>
      </p:sp>
    </p:spTree>
    <p:extLst>
      <p:ext uri="{BB962C8B-B14F-4D97-AF65-F5344CB8AC3E}">
        <p14:creationId xmlns:p14="http://schemas.microsoft.com/office/powerpoint/2010/main" val="113804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528AF-7BAF-48F8-9462-74578CF02EAF}" type="datetime1">
              <a:rPr lang="en-GB" smtClean="0"/>
              <a:t>11/02/2025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982766-49A0-44A1-9184-EE6E9CE11558}" type="slidenum">
              <a:rPr lang="en-GB" smtClean="0"/>
              <a:t>‹#›</a:t>
            </a:fld>
            <a:endParaRPr lang="en-GB"/>
          </a:p>
        </p:txBody>
      </p:sp>
    </p:spTree>
    <p:extLst>
      <p:ext uri="{BB962C8B-B14F-4D97-AF65-F5344CB8AC3E}">
        <p14:creationId xmlns:p14="http://schemas.microsoft.com/office/powerpoint/2010/main" val="71205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51D911-DC67-40C4-B0F4-3D054C8F78FB}" type="datetime1">
              <a:rPr lang="en-GB" smtClean="0"/>
              <a:t>11/02/2025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82766-49A0-44A1-9184-EE6E9CE11558}" type="slidenum">
              <a:rPr lang="en-GB" smtClean="0"/>
              <a:t>‹#›</a:t>
            </a:fld>
            <a:endParaRPr lang="en-GB"/>
          </a:p>
        </p:txBody>
      </p:sp>
    </p:spTree>
    <p:extLst>
      <p:ext uri="{BB962C8B-B14F-4D97-AF65-F5344CB8AC3E}">
        <p14:creationId xmlns:p14="http://schemas.microsoft.com/office/powerpoint/2010/main" val="420210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D9E48-C6E2-4AD6-B3DB-9B371A071689}" type="datetime1">
              <a:rPr lang="en-GB" smtClean="0"/>
              <a:t>11/02/2025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82766-49A0-44A1-9184-EE6E9CE11558}"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00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56E6614-051D-408B-AEC5-8D854CCF559D}" type="datetime1">
              <a:rPr lang="en-GB" smtClean="0"/>
              <a:t>11/02/2025</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C982766-49A0-44A1-9184-EE6E9CE11558}"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9019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www.who.int/news/item/02-03-2022-world-leaders-and-experts-call-for-action-to-protect-the-environment-from-antimicrobial-pollution" TargetMode="External"/><Relationship Id="rId2" Type="http://schemas.openxmlformats.org/officeDocument/2006/relationships/hyperlink" Target="https://www.niaid.nih.gov/research/antimicrobial-resistance" TargetMode="External"/><Relationship Id="rId1" Type="http://schemas.openxmlformats.org/officeDocument/2006/relationships/slideLayout" Target="../slideLayouts/slideLayout2.xml"/><Relationship Id="rId4" Type="http://schemas.openxmlformats.org/officeDocument/2006/relationships/hyperlink" Target="https://www.who.int/publications/m/item/world-amr-awareness-week-2023-campaign-guid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businessinsider.com.au/alexander-fleming-predicted-post-antibiotic-era-70-years-ago-2015-7"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cdc.europa.eu/sites/portal/files/media/en/publications/Publications/carbapenem-resistant-enterobacteriaceae-risk-assessment-april-2016.pdf" TargetMode="External"/><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ecdc.europa.eu/sites/default/files/documents/carbapenem-resistant-enterobacteriaceae-risk-assessment-rev-2.pdf"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half" idx="2"/>
          </p:nvPr>
        </p:nvPicPr>
        <p:blipFill>
          <a:blip r:embed="rId3"/>
          <a:stretch>
            <a:fillRect/>
          </a:stretch>
        </p:blipFill>
        <p:spPr>
          <a:xfrm>
            <a:off x="1024446" y="3239657"/>
            <a:ext cx="4754562" cy="3016514"/>
          </a:xfrm>
          <a:prstGeom prst="rect">
            <a:avLst/>
          </a:prstGeom>
        </p:spPr>
      </p:pic>
      <p:pic>
        <p:nvPicPr>
          <p:cNvPr id="9" name="Content Placeholder 8" descr="A person holding a baby&#10;&#10;Description automatically generated">
            <a:extLst>
              <a:ext uri="{FF2B5EF4-FFF2-40B4-BE49-F238E27FC236}">
                <a16:creationId xmlns:lc="http://schemas.openxmlformats.org/drawingml/2006/lockedCanvas" xmlns:a16="http://schemas.microsoft.com/office/drawing/2014/main" xmlns="" id="{428B1CFA-6098-3BBB-26AA-56197A38CC12}"/>
              </a:ext>
            </a:extLst>
          </p:cNvPr>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r="40960"/>
          <a:stretch/>
        </p:blipFill>
        <p:spPr>
          <a:xfrm>
            <a:off x="785612" y="434318"/>
            <a:ext cx="10436690" cy="2150838"/>
          </a:xfrm>
          <a:prstGeom prst="rect">
            <a:avLst/>
          </a:prstGeom>
        </p:spPr>
      </p:pic>
      <p:pic>
        <p:nvPicPr>
          <p:cNvPr id="11" name="Picture 10"/>
          <p:cNvPicPr>
            <a:picLocks noChangeAspect="1"/>
          </p:cNvPicPr>
          <p:nvPr/>
        </p:nvPicPr>
        <p:blipFill>
          <a:blip r:embed="rId5"/>
          <a:stretch>
            <a:fillRect/>
          </a:stretch>
        </p:blipFill>
        <p:spPr>
          <a:xfrm>
            <a:off x="7486432" y="5054908"/>
            <a:ext cx="872175" cy="993707"/>
          </a:xfrm>
          <a:prstGeom prst="rect">
            <a:avLst/>
          </a:prstGeom>
        </p:spPr>
      </p:pic>
      <p:pic>
        <p:nvPicPr>
          <p:cNvPr id="12" name="Picture 11"/>
          <p:cNvPicPr>
            <a:picLocks noChangeAspect="1"/>
          </p:cNvPicPr>
          <p:nvPr/>
        </p:nvPicPr>
        <p:blipFill>
          <a:blip r:embed="rId6"/>
          <a:stretch>
            <a:fillRect/>
          </a:stretch>
        </p:blipFill>
        <p:spPr>
          <a:xfrm>
            <a:off x="8351232" y="5075251"/>
            <a:ext cx="956626" cy="1006571"/>
          </a:xfrm>
          <a:prstGeom prst="rect">
            <a:avLst/>
          </a:prstGeom>
        </p:spPr>
      </p:pic>
      <p:pic>
        <p:nvPicPr>
          <p:cNvPr id="17" name="Picture 16"/>
          <p:cNvPicPr>
            <a:picLocks noChangeAspect="1"/>
          </p:cNvPicPr>
          <p:nvPr/>
        </p:nvPicPr>
        <p:blipFill>
          <a:blip r:embed="rId7"/>
          <a:stretch>
            <a:fillRect/>
          </a:stretch>
        </p:blipFill>
        <p:spPr>
          <a:xfrm>
            <a:off x="9359374" y="5072722"/>
            <a:ext cx="1862927" cy="958077"/>
          </a:xfrm>
          <a:prstGeom prst="rect">
            <a:avLst/>
          </a:prstGeom>
        </p:spPr>
      </p:pic>
      <p:sp>
        <p:nvSpPr>
          <p:cNvPr id="19" name="Slide Number Placeholder 18"/>
          <p:cNvSpPr>
            <a:spLocks noGrp="1"/>
          </p:cNvSpPr>
          <p:nvPr>
            <p:ph type="sldNum" sz="quarter" idx="12"/>
          </p:nvPr>
        </p:nvSpPr>
        <p:spPr/>
        <p:txBody>
          <a:bodyPr/>
          <a:lstStyle/>
          <a:p>
            <a:fld id="{5C982766-49A0-44A1-9184-EE6E9CE11558}" type="slidenum">
              <a:rPr lang="en-GB" smtClean="0"/>
              <a:t>1</a:t>
            </a:fld>
            <a:endParaRPr lang="en-GB"/>
          </a:p>
        </p:txBody>
      </p:sp>
      <p:sp>
        <p:nvSpPr>
          <p:cNvPr id="20" name="Date Placeholder 19"/>
          <p:cNvSpPr>
            <a:spLocks noGrp="1"/>
          </p:cNvSpPr>
          <p:nvPr>
            <p:ph type="dt" sz="half" idx="10"/>
          </p:nvPr>
        </p:nvSpPr>
        <p:spPr/>
        <p:txBody>
          <a:bodyPr/>
          <a:lstStyle/>
          <a:p>
            <a:fld id="{359FD14A-9CFA-4F58-81B4-2575E5BBCC04}" type="datetime1">
              <a:rPr lang="en-GB" smtClean="0"/>
              <a:t>11/02/2025</a:t>
            </a:fld>
            <a:endParaRPr lang="en-GB"/>
          </a:p>
        </p:txBody>
      </p:sp>
    </p:spTree>
    <p:extLst>
      <p:ext uri="{BB962C8B-B14F-4D97-AF65-F5344CB8AC3E}">
        <p14:creationId xmlns:p14="http://schemas.microsoft.com/office/powerpoint/2010/main" val="384085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Nigeria: Data on AMR</a:t>
            </a:r>
            <a:endParaRPr lang="en-GB" dirty="0"/>
          </a:p>
        </p:txBody>
      </p:sp>
      <p:sp>
        <p:nvSpPr>
          <p:cNvPr id="3" name="Content Placeholder 2"/>
          <p:cNvSpPr>
            <a:spLocks noGrp="1"/>
          </p:cNvSpPr>
          <p:nvPr>
            <p:ph idx="1"/>
          </p:nvPr>
        </p:nvSpPr>
        <p:spPr/>
        <p:txBody>
          <a:bodyPr>
            <a:normAutofit fontScale="92500" lnSpcReduction="20000"/>
          </a:bodyPr>
          <a:lstStyle/>
          <a:p>
            <a:endParaRPr lang="en-US" dirty="0" smtClean="0"/>
          </a:p>
          <a:p>
            <a:pPr marL="0" indent="0">
              <a:buNone/>
            </a:pPr>
            <a:r>
              <a:rPr lang="en-US" dirty="0" err="1" smtClean="0"/>
              <a:t>Nwadike</a:t>
            </a:r>
            <a:r>
              <a:rPr lang="en-US" dirty="0" smtClean="0"/>
              <a:t> et al reported that all </a:t>
            </a:r>
            <a:r>
              <a:rPr lang="en-US" i="1" dirty="0" err="1" smtClean="0"/>
              <a:t>Acinetobacter</a:t>
            </a:r>
            <a:r>
              <a:rPr lang="en-US" i="1" dirty="0" smtClean="0"/>
              <a:t> </a:t>
            </a:r>
            <a:r>
              <a:rPr lang="en-US" i="1" dirty="0" err="1" smtClean="0"/>
              <a:t>baumanii</a:t>
            </a:r>
            <a:r>
              <a:rPr lang="en-US" i="1" dirty="0" smtClean="0"/>
              <a:t> </a:t>
            </a:r>
            <a:r>
              <a:rPr lang="en-US" dirty="0" smtClean="0"/>
              <a:t>isolated from an ICU in Ibadan were resistant to amoxicillin-</a:t>
            </a:r>
            <a:r>
              <a:rPr lang="en-US" dirty="0" err="1" smtClean="0"/>
              <a:t>clavulanate</a:t>
            </a:r>
            <a:r>
              <a:rPr lang="en-US" dirty="0" smtClean="0"/>
              <a:t>, ampicillin-</a:t>
            </a:r>
            <a:r>
              <a:rPr lang="en-US" dirty="0" err="1" smtClean="0"/>
              <a:t>sulbactam</a:t>
            </a:r>
            <a:r>
              <a:rPr lang="en-US" dirty="0" smtClean="0"/>
              <a:t>, ciprofloxacin, </a:t>
            </a:r>
            <a:r>
              <a:rPr lang="en-US" dirty="0" err="1" smtClean="0"/>
              <a:t>ofloxacin</a:t>
            </a:r>
            <a:r>
              <a:rPr lang="en-US" dirty="0" smtClean="0"/>
              <a:t>, ceftriaxone, and gentamicin (</a:t>
            </a:r>
            <a:r>
              <a:rPr lang="en-US" dirty="0" err="1" smtClean="0"/>
              <a:t>Nwadike</a:t>
            </a:r>
            <a:r>
              <a:rPr lang="en-US" dirty="0" smtClean="0"/>
              <a:t> et al., 2014)</a:t>
            </a:r>
          </a:p>
          <a:p>
            <a:pPr marL="0" indent="0">
              <a:buNone/>
            </a:pPr>
            <a:r>
              <a:rPr lang="en-US" dirty="0" smtClean="0"/>
              <a:t>Prevalence of Multidrug-resistant organisms(MDRO) among ICU patients in Ibadan was 59.3%, with MDR </a:t>
            </a:r>
            <a:r>
              <a:rPr lang="en-US" i="1" dirty="0" smtClean="0"/>
              <a:t>E. coli </a:t>
            </a:r>
            <a:r>
              <a:rPr lang="en-US" dirty="0" smtClean="0"/>
              <a:t>and</a:t>
            </a:r>
            <a:r>
              <a:rPr lang="en-US" i="1" dirty="0" smtClean="0"/>
              <a:t> MDR </a:t>
            </a:r>
            <a:r>
              <a:rPr lang="en-US" i="1" dirty="0" err="1" smtClean="0"/>
              <a:t>Klebsiella</a:t>
            </a:r>
            <a:r>
              <a:rPr lang="en-US" i="1" dirty="0" smtClean="0"/>
              <a:t> </a:t>
            </a:r>
            <a:r>
              <a:rPr lang="en-US" dirty="0" smtClean="0"/>
              <a:t>spp.</a:t>
            </a:r>
            <a:r>
              <a:rPr lang="en-US" i="1" dirty="0" smtClean="0"/>
              <a:t> </a:t>
            </a:r>
            <a:r>
              <a:rPr lang="en-US" dirty="0" smtClean="0"/>
              <a:t>accounting for the highest MDROs. Resistance to cefuroxime was 92.9%. (</a:t>
            </a:r>
            <a:r>
              <a:rPr lang="en-US" dirty="0" err="1" smtClean="0"/>
              <a:t>Makanjuola</a:t>
            </a:r>
            <a:r>
              <a:rPr lang="en-US" dirty="0" smtClean="0"/>
              <a:t> </a:t>
            </a:r>
            <a:r>
              <a:rPr lang="en-US" i="1" dirty="0" smtClean="0"/>
              <a:t>et al</a:t>
            </a:r>
            <a:r>
              <a:rPr lang="en-US" dirty="0" smtClean="0"/>
              <a:t>., 2018)</a:t>
            </a:r>
          </a:p>
          <a:p>
            <a:pPr marL="0" indent="0">
              <a:buNone/>
            </a:pPr>
            <a:r>
              <a:rPr lang="en-US" dirty="0" smtClean="0"/>
              <a:t>Among patients with neonatal sepsis in </a:t>
            </a:r>
            <a:r>
              <a:rPr lang="en-US" dirty="0" err="1" smtClean="0"/>
              <a:t>Nnewi</a:t>
            </a:r>
            <a:r>
              <a:rPr lang="en-US" dirty="0" smtClean="0"/>
              <a:t>, </a:t>
            </a:r>
            <a:r>
              <a:rPr lang="en-US" dirty="0"/>
              <a:t>61.5% of </a:t>
            </a:r>
            <a:r>
              <a:rPr lang="en-US" i="1" dirty="0"/>
              <a:t>S. </a:t>
            </a:r>
            <a:r>
              <a:rPr lang="en-US" i="1" dirty="0" err="1"/>
              <a:t>aureus</a:t>
            </a:r>
            <a:r>
              <a:rPr lang="en-US" dirty="0"/>
              <a:t> isolated were MRSA, 66.7% of </a:t>
            </a:r>
            <a:r>
              <a:rPr lang="en-US" i="1" dirty="0" err="1"/>
              <a:t>Klebsiella</a:t>
            </a:r>
            <a:r>
              <a:rPr lang="en-US" i="1" dirty="0"/>
              <a:t> </a:t>
            </a:r>
            <a:r>
              <a:rPr lang="en-US" i="1" dirty="0" err="1"/>
              <a:t>pneumoniae</a:t>
            </a:r>
            <a:r>
              <a:rPr lang="en-US" dirty="0"/>
              <a:t> and 66.7% of </a:t>
            </a:r>
            <a:r>
              <a:rPr lang="en-US" i="1" dirty="0" err="1"/>
              <a:t>Acinetobacter</a:t>
            </a:r>
            <a:r>
              <a:rPr lang="en-US" i="1" dirty="0"/>
              <a:t> </a:t>
            </a:r>
            <a:r>
              <a:rPr lang="en-US" i="1" dirty="0" err="1"/>
              <a:t>baumanii</a:t>
            </a:r>
            <a:r>
              <a:rPr lang="en-US" i="1" dirty="0"/>
              <a:t> </a:t>
            </a:r>
            <a:r>
              <a:rPr lang="en-US" dirty="0"/>
              <a:t>isolated were MDR (</a:t>
            </a:r>
            <a:r>
              <a:rPr lang="en-US" dirty="0" err="1"/>
              <a:t>Nnamani</a:t>
            </a:r>
            <a:r>
              <a:rPr lang="en-US" dirty="0"/>
              <a:t> et al., </a:t>
            </a:r>
            <a:r>
              <a:rPr lang="en-US" i="1" dirty="0"/>
              <a:t> 2022)</a:t>
            </a:r>
          </a:p>
          <a:p>
            <a:pPr marL="0" indent="0">
              <a:buNone/>
            </a:pPr>
            <a:r>
              <a:rPr lang="en-US" dirty="0" smtClean="0"/>
              <a:t>Among isolates from patients with sepsis, 86.6%, 77.2% of </a:t>
            </a:r>
            <a:r>
              <a:rPr lang="en-US" dirty="0" err="1" smtClean="0"/>
              <a:t>Enterobacterales</a:t>
            </a:r>
            <a:r>
              <a:rPr lang="en-US" dirty="0" smtClean="0"/>
              <a:t> isolated were resistant to amoxicillin, and amoxicillin-</a:t>
            </a:r>
            <a:r>
              <a:rPr lang="en-US" dirty="0" err="1" smtClean="0"/>
              <a:t>clavulanate</a:t>
            </a:r>
            <a:r>
              <a:rPr lang="en-US" dirty="0" smtClean="0"/>
              <a:t> respectively while 91%, 83.8%, 82.3% and 70.6%% of the non-fermentative bacteria were resistant to </a:t>
            </a:r>
            <a:r>
              <a:rPr lang="en-US" dirty="0" err="1" smtClean="0"/>
              <a:t>nitrofurantoin</a:t>
            </a:r>
            <a:r>
              <a:rPr lang="en-US" dirty="0" smtClean="0"/>
              <a:t>, doxycycline, co-</a:t>
            </a:r>
            <a:r>
              <a:rPr lang="en-US" dirty="0" err="1" smtClean="0"/>
              <a:t>trimoxazole</a:t>
            </a:r>
            <a:r>
              <a:rPr lang="en-US" dirty="0" smtClean="0"/>
              <a:t> and </a:t>
            </a:r>
            <a:r>
              <a:rPr lang="en-US" dirty="0" err="1" smtClean="0"/>
              <a:t>ticarcillin-clavulanate</a:t>
            </a:r>
            <a:r>
              <a:rPr lang="en-US" dirty="0" smtClean="0"/>
              <a:t>. (</a:t>
            </a:r>
            <a:r>
              <a:rPr lang="en-US" dirty="0" err="1" smtClean="0"/>
              <a:t>Olowo-okere</a:t>
            </a:r>
            <a:r>
              <a:rPr lang="en-US" dirty="0" smtClean="0"/>
              <a:t> et al., 2020)</a:t>
            </a:r>
          </a:p>
        </p:txBody>
      </p:sp>
      <p:sp>
        <p:nvSpPr>
          <p:cNvPr id="4" name="Slide Number Placeholder 3"/>
          <p:cNvSpPr>
            <a:spLocks noGrp="1"/>
          </p:cNvSpPr>
          <p:nvPr>
            <p:ph type="sldNum" sz="quarter" idx="12"/>
          </p:nvPr>
        </p:nvSpPr>
        <p:spPr/>
        <p:txBody>
          <a:bodyPr/>
          <a:lstStyle/>
          <a:p>
            <a:fld id="{5C982766-49A0-44A1-9184-EE6E9CE11558}" type="slidenum">
              <a:rPr lang="en-GB" smtClean="0"/>
              <a:t>10</a:t>
            </a:fld>
            <a:endParaRPr lang="en-GB"/>
          </a:p>
        </p:txBody>
      </p:sp>
      <p:sp>
        <p:nvSpPr>
          <p:cNvPr id="5" name="Date Placeholder 4"/>
          <p:cNvSpPr>
            <a:spLocks noGrp="1"/>
          </p:cNvSpPr>
          <p:nvPr>
            <p:ph type="dt" sz="half" idx="10"/>
          </p:nvPr>
        </p:nvSpPr>
        <p:spPr/>
        <p:txBody>
          <a:bodyPr/>
          <a:lstStyle/>
          <a:p>
            <a:fld id="{7DADF372-9F2E-43E2-9629-DBE9B73B286A}" type="datetime1">
              <a:rPr lang="en-GB" smtClean="0"/>
              <a:t>11/02/2025</a:t>
            </a:fld>
            <a:endParaRPr lang="en-GB"/>
          </a:p>
        </p:txBody>
      </p:sp>
    </p:spTree>
    <p:extLst>
      <p:ext uri="{BB962C8B-B14F-4D97-AF65-F5344CB8AC3E}">
        <p14:creationId xmlns:p14="http://schemas.microsoft.com/office/powerpoint/2010/main" val="1087654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AMR OCCUR?</a:t>
            </a:r>
            <a:endParaRPr lang="en-GB" dirty="0"/>
          </a:p>
        </p:txBody>
      </p:sp>
      <p:sp>
        <p:nvSpPr>
          <p:cNvPr id="3" name="Content Placeholder 2"/>
          <p:cNvSpPr>
            <a:spLocks noGrp="1"/>
          </p:cNvSpPr>
          <p:nvPr>
            <p:ph idx="1"/>
          </p:nvPr>
        </p:nvSpPr>
        <p:spPr/>
        <p:txBody>
          <a:bodyPr/>
          <a:lstStyle/>
          <a:p>
            <a:r>
              <a:rPr lang="en-AU" dirty="0" smtClean="0"/>
              <a:t>AMR is a natural phenomenon</a:t>
            </a:r>
          </a:p>
        </p:txBody>
      </p:sp>
      <p:pic>
        <p:nvPicPr>
          <p:cNvPr id="5" name="Picture 4"/>
          <p:cNvPicPr>
            <a:picLocks noChangeAspect="1"/>
          </p:cNvPicPr>
          <p:nvPr/>
        </p:nvPicPr>
        <p:blipFill>
          <a:blip r:embed="rId3"/>
          <a:stretch>
            <a:fillRect/>
          </a:stretch>
        </p:blipFill>
        <p:spPr>
          <a:xfrm>
            <a:off x="6412679" y="1632712"/>
            <a:ext cx="4870799" cy="2664968"/>
          </a:xfrm>
          <a:prstGeom prst="rect">
            <a:avLst/>
          </a:prstGeom>
        </p:spPr>
      </p:pic>
      <p:pic>
        <p:nvPicPr>
          <p:cNvPr id="6" name="Picture 5"/>
          <p:cNvPicPr>
            <a:picLocks noChangeAspect="1"/>
          </p:cNvPicPr>
          <p:nvPr/>
        </p:nvPicPr>
        <p:blipFill>
          <a:blip r:embed="rId4"/>
          <a:stretch>
            <a:fillRect/>
          </a:stretch>
        </p:blipFill>
        <p:spPr>
          <a:xfrm>
            <a:off x="6412679" y="4213217"/>
            <a:ext cx="4831342" cy="2333909"/>
          </a:xfrm>
          <a:prstGeom prst="rect">
            <a:avLst/>
          </a:prstGeom>
        </p:spPr>
      </p:pic>
      <p:sp>
        <p:nvSpPr>
          <p:cNvPr id="7" name="TextBox 6"/>
          <p:cNvSpPr txBox="1"/>
          <p:nvPr/>
        </p:nvSpPr>
        <p:spPr>
          <a:xfrm>
            <a:off x="2906007" y="6474889"/>
            <a:ext cx="6377451" cy="646331"/>
          </a:xfrm>
          <a:prstGeom prst="rect">
            <a:avLst/>
          </a:prstGeom>
          <a:noFill/>
        </p:spPr>
        <p:txBody>
          <a:bodyPr wrap="none" rtlCol="0">
            <a:spAutoFit/>
          </a:bodyPr>
          <a:lstStyle/>
          <a:p>
            <a:r>
              <a:rPr lang="en-GB" dirty="0"/>
              <a:t>https://www.niaid.nih.gov/research/antimicrobial-resistance-causes</a:t>
            </a:r>
          </a:p>
          <a:p>
            <a:endParaRPr lang="en-GB" dirty="0"/>
          </a:p>
        </p:txBody>
      </p:sp>
      <p:pic>
        <p:nvPicPr>
          <p:cNvPr id="8" name="Picture 7"/>
          <p:cNvPicPr>
            <a:picLocks noChangeAspect="1"/>
          </p:cNvPicPr>
          <p:nvPr/>
        </p:nvPicPr>
        <p:blipFill rotWithShape="1">
          <a:blip r:embed="rId5"/>
          <a:srcRect b="46873"/>
          <a:stretch/>
        </p:blipFill>
        <p:spPr>
          <a:xfrm>
            <a:off x="825699" y="1672076"/>
            <a:ext cx="5467464" cy="2541141"/>
          </a:xfrm>
          <a:prstGeom prst="rect">
            <a:avLst/>
          </a:prstGeom>
        </p:spPr>
      </p:pic>
      <p:pic>
        <p:nvPicPr>
          <p:cNvPr id="9" name="Picture 8"/>
          <p:cNvPicPr>
            <a:picLocks noChangeAspect="1"/>
          </p:cNvPicPr>
          <p:nvPr/>
        </p:nvPicPr>
        <p:blipFill rotWithShape="1">
          <a:blip r:embed="rId5"/>
          <a:srcRect t="52320"/>
          <a:stretch/>
        </p:blipFill>
        <p:spPr>
          <a:xfrm>
            <a:off x="846001" y="4297680"/>
            <a:ext cx="5467464" cy="2280615"/>
          </a:xfrm>
          <a:prstGeom prst="rect">
            <a:avLst/>
          </a:prstGeom>
        </p:spPr>
      </p:pic>
      <p:sp>
        <p:nvSpPr>
          <p:cNvPr id="10" name="Slide Number Placeholder 9"/>
          <p:cNvSpPr>
            <a:spLocks noGrp="1"/>
          </p:cNvSpPr>
          <p:nvPr>
            <p:ph type="sldNum" sz="quarter" idx="12"/>
          </p:nvPr>
        </p:nvSpPr>
        <p:spPr/>
        <p:txBody>
          <a:bodyPr/>
          <a:lstStyle/>
          <a:p>
            <a:fld id="{5C982766-49A0-44A1-9184-EE6E9CE11558}" type="slidenum">
              <a:rPr lang="en-GB" smtClean="0"/>
              <a:t>11</a:t>
            </a:fld>
            <a:endParaRPr lang="en-GB"/>
          </a:p>
        </p:txBody>
      </p:sp>
      <p:sp>
        <p:nvSpPr>
          <p:cNvPr id="11" name="Date Placeholder 10"/>
          <p:cNvSpPr>
            <a:spLocks noGrp="1"/>
          </p:cNvSpPr>
          <p:nvPr>
            <p:ph type="dt" sz="half" idx="10"/>
          </p:nvPr>
        </p:nvSpPr>
        <p:spPr/>
        <p:txBody>
          <a:bodyPr/>
          <a:lstStyle/>
          <a:p>
            <a:fld id="{EC0942F4-452C-4E56-9C09-1B0AEF765087}" type="datetime1">
              <a:rPr lang="en-GB" smtClean="0"/>
              <a:t>11/02/2025</a:t>
            </a:fld>
            <a:endParaRPr lang="en-GB"/>
          </a:p>
        </p:txBody>
      </p:sp>
    </p:spTree>
    <p:extLst>
      <p:ext uri="{BB962C8B-B14F-4D97-AF65-F5344CB8AC3E}">
        <p14:creationId xmlns:p14="http://schemas.microsoft.com/office/powerpoint/2010/main" val="2672081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AMR occurs naturally but it is </a:t>
            </a:r>
            <a:r>
              <a:rPr lang="en-AU" dirty="0"/>
              <a:t>accelerated by overuse, misuse and inappropriate use of antibiotics</a:t>
            </a:r>
          </a:p>
          <a:p>
            <a:r>
              <a:rPr lang="en-US" dirty="0" smtClean="0"/>
              <a:t>This </a:t>
            </a:r>
            <a:r>
              <a:rPr lang="en-US" dirty="0"/>
              <a:t>can occur in different sectors: human health, agriculture (animals and poultry), environment</a:t>
            </a:r>
            <a:endParaRPr lang="en-GB" dirty="0"/>
          </a:p>
          <a:p>
            <a:endParaRPr lang="en-GB" dirty="0"/>
          </a:p>
        </p:txBody>
      </p:sp>
      <p:pic>
        <p:nvPicPr>
          <p:cNvPr id="4" name="Content Placeholder 3"/>
          <p:cNvPicPr>
            <a:picLocks noChangeAspect="1"/>
          </p:cNvPicPr>
          <p:nvPr/>
        </p:nvPicPr>
        <p:blipFill rotWithShape="1">
          <a:blip r:embed="rId3"/>
          <a:srcRect l="735" r="22811"/>
          <a:stretch/>
        </p:blipFill>
        <p:spPr>
          <a:xfrm>
            <a:off x="6503830" y="3181082"/>
            <a:ext cx="4240369" cy="2873822"/>
          </a:xfrm>
          <a:prstGeom prst="rect">
            <a:avLst/>
          </a:prstGeom>
        </p:spPr>
      </p:pic>
      <p:sp>
        <p:nvSpPr>
          <p:cNvPr id="6" name="Slide Number Placeholder 5"/>
          <p:cNvSpPr>
            <a:spLocks noGrp="1"/>
          </p:cNvSpPr>
          <p:nvPr>
            <p:ph type="sldNum" sz="quarter" idx="12"/>
          </p:nvPr>
        </p:nvSpPr>
        <p:spPr/>
        <p:txBody>
          <a:bodyPr/>
          <a:lstStyle/>
          <a:p>
            <a:fld id="{5C982766-49A0-44A1-9184-EE6E9CE11558}" type="slidenum">
              <a:rPr lang="en-GB" smtClean="0"/>
              <a:t>12</a:t>
            </a:fld>
            <a:endParaRPr lang="en-GB"/>
          </a:p>
        </p:txBody>
      </p:sp>
      <p:sp>
        <p:nvSpPr>
          <p:cNvPr id="7" name="Date Placeholder 6"/>
          <p:cNvSpPr>
            <a:spLocks noGrp="1"/>
          </p:cNvSpPr>
          <p:nvPr>
            <p:ph type="dt" sz="half" idx="10"/>
          </p:nvPr>
        </p:nvSpPr>
        <p:spPr/>
        <p:txBody>
          <a:bodyPr/>
          <a:lstStyle/>
          <a:p>
            <a:fld id="{49C8B03F-07E8-4979-A4CE-6414E713A128}" type="datetime1">
              <a:rPr lang="en-GB" smtClean="0"/>
              <a:t>11/02/2025</a:t>
            </a:fld>
            <a:endParaRPr lang="en-GB"/>
          </a:p>
        </p:txBody>
      </p:sp>
    </p:spTree>
    <p:extLst>
      <p:ext uri="{BB962C8B-B14F-4D97-AF65-F5344CB8AC3E}">
        <p14:creationId xmlns:p14="http://schemas.microsoft.com/office/powerpoint/2010/main" val="1247580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contributing to AMR</a:t>
            </a:r>
            <a:endParaRPr lang="en-GB" dirty="0"/>
          </a:p>
        </p:txBody>
      </p:sp>
      <p:graphicFrame>
        <p:nvGraphicFramePr>
          <p:cNvPr id="6" name="Content Placeholder 5"/>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5C982766-49A0-44A1-9184-EE6E9CE11558}" type="slidenum">
              <a:rPr lang="en-GB" smtClean="0"/>
              <a:t>13</a:t>
            </a:fld>
            <a:endParaRPr lang="en-GB"/>
          </a:p>
        </p:txBody>
      </p:sp>
      <p:sp>
        <p:nvSpPr>
          <p:cNvPr id="4" name="Date Placeholder 3"/>
          <p:cNvSpPr>
            <a:spLocks noGrp="1"/>
          </p:cNvSpPr>
          <p:nvPr>
            <p:ph type="dt" sz="half" idx="10"/>
          </p:nvPr>
        </p:nvSpPr>
        <p:spPr/>
        <p:txBody>
          <a:bodyPr/>
          <a:lstStyle/>
          <a:p>
            <a:fld id="{25155157-4809-48C4-AF45-3BE5D07F60BF}" type="datetime1">
              <a:rPr lang="en-GB" smtClean="0"/>
              <a:t>11/02/2025</a:t>
            </a:fld>
            <a:endParaRPr lang="en-GB"/>
          </a:p>
        </p:txBody>
      </p:sp>
    </p:spTree>
    <p:extLst>
      <p:ext uri="{BB962C8B-B14F-4D97-AF65-F5344CB8AC3E}">
        <p14:creationId xmlns:p14="http://schemas.microsoft.com/office/powerpoint/2010/main" val="2580942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3593" y="548682"/>
            <a:ext cx="7886700" cy="621708"/>
          </a:xfrm>
        </p:spPr>
        <p:txBody>
          <a:bodyPr>
            <a:normAutofit fontScale="90000"/>
          </a:bodyPr>
          <a:lstStyle/>
          <a:p>
            <a:r>
              <a:rPr lang="en-AU" dirty="0"/>
              <a:t>Decline in antibiotic production </a:t>
            </a:r>
          </a:p>
        </p:txBody>
      </p:sp>
      <p:sp>
        <p:nvSpPr>
          <p:cNvPr id="5" name="Rectangle: Rounded Corners 4">
            <a:extLst>
              <a:ext uri="{FF2B5EF4-FFF2-40B4-BE49-F238E27FC236}">
                <a16:creationId xmlns="" xmlns:a16="http://schemas.microsoft.com/office/drawing/2014/main" id="{CEB04DF3-351B-4B15-8320-ED8A9D50A883}"/>
              </a:ext>
            </a:extLst>
          </p:cNvPr>
          <p:cNvSpPr/>
          <p:nvPr/>
        </p:nvSpPr>
        <p:spPr>
          <a:xfrm>
            <a:off x="914400" y="1412776"/>
            <a:ext cx="3669432" cy="4916387"/>
          </a:xfrm>
          <a:prstGeom prst="roundRect">
            <a:avLst/>
          </a:prstGeom>
          <a:solidFill>
            <a:srgbClr val="419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dirty="0"/>
              <a:t>Very few antibiotics have been developed in the last 20 years</a:t>
            </a:r>
          </a:p>
          <a:p>
            <a:endParaRPr lang="en-AU" sz="2000" dirty="0"/>
          </a:p>
          <a:p>
            <a:r>
              <a:rPr lang="en-AU" sz="2000" dirty="0"/>
              <a:t>Most ‘new’ antibiotics are variations of existing antibiotics</a:t>
            </a:r>
          </a:p>
          <a:p>
            <a:endParaRPr lang="en-AU" sz="2000" dirty="0"/>
          </a:p>
          <a:p>
            <a:r>
              <a:rPr lang="en-AU" sz="2000" dirty="0"/>
              <a:t>Only 5 novel classes have been developed in the last 20 years.</a:t>
            </a:r>
          </a:p>
        </p:txBody>
      </p:sp>
      <p:pic>
        <p:nvPicPr>
          <p:cNvPr id="2" name="Picture 1">
            <a:extLst>
              <a:ext uri="{FF2B5EF4-FFF2-40B4-BE49-F238E27FC236}">
                <a16:creationId xmlns="" xmlns:a16="http://schemas.microsoft.com/office/drawing/2014/main" id="{FE1F1E9C-6F32-5587-E758-60E06CF9A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897" y="1412777"/>
            <a:ext cx="5781906" cy="4916387"/>
          </a:xfrm>
          <a:prstGeom prst="rect">
            <a:avLst/>
          </a:prstGeom>
        </p:spPr>
      </p:pic>
      <p:sp>
        <p:nvSpPr>
          <p:cNvPr id="4" name="Slide Number Placeholder 3"/>
          <p:cNvSpPr>
            <a:spLocks noGrp="1"/>
          </p:cNvSpPr>
          <p:nvPr>
            <p:ph type="sldNum" sz="quarter" idx="12"/>
          </p:nvPr>
        </p:nvSpPr>
        <p:spPr/>
        <p:txBody>
          <a:bodyPr/>
          <a:lstStyle/>
          <a:p>
            <a:fld id="{5C982766-49A0-44A1-9184-EE6E9CE11558}" type="slidenum">
              <a:rPr lang="en-GB" smtClean="0"/>
              <a:t>14</a:t>
            </a:fld>
            <a:endParaRPr lang="en-GB"/>
          </a:p>
        </p:txBody>
      </p:sp>
      <p:sp>
        <p:nvSpPr>
          <p:cNvPr id="6" name="Date Placeholder 5"/>
          <p:cNvSpPr>
            <a:spLocks noGrp="1"/>
          </p:cNvSpPr>
          <p:nvPr>
            <p:ph type="dt" sz="half" idx="10"/>
          </p:nvPr>
        </p:nvSpPr>
        <p:spPr/>
        <p:txBody>
          <a:bodyPr/>
          <a:lstStyle/>
          <a:p>
            <a:fld id="{4CAAEFC6-E4C0-4A73-8E11-2C9860720D64}" type="datetime1">
              <a:rPr lang="en-GB" smtClean="0"/>
              <a:t>11/02/2025</a:t>
            </a:fld>
            <a:endParaRPr lang="en-GB"/>
          </a:p>
        </p:txBody>
      </p:sp>
    </p:spTree>
    <p:extLst>
      <p:ext uri="{BB962C8B-B14F-4D97-AF65-F5344CB8AC3E}">
        <p14:creationId xmlns:p14="http://schemas.microsoft.com/office/powerpoint/2010/main" val="284907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time between discovery of a new antibiotic and dvelopment of resistance has become much shorter over the last 40 years. &#10;&#10;Some antibiotics (for example erythromycin, vancomycin) enjoyed several decades of use before resistance was seen, for others the time difference has been much shorter - for some less than a decade (for example clindamycin, amoxycillin).  " title="The time it takes for bacteria to develop resistance is decreasing">
            <a:extLst>
              <a:ext uri="{FF2B5EF4-FFF2-40B4-BE49-F238E27FC236}">
                <a16:creationId xmlns="" xmlns:a16="http://schemas.microsoft.com/office/drawing/2014/main" id="{B0B93BAC-D7BC-F5D0-39F2-23D2CD28C3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17" r="5746" b="5177"/>
          <a:stretch/>
        </p:blipFill>
        <p:spPr bwMode="auto">
          <a:xfrm>
            <a:off x="991892" y="1262019"/>
            <a:ext cx="10306372" cy="543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 xmlns:a16="http://schemas.microsoft.com/office/drawing/2014/main" id="{E4E35DC9-E10D-91DA-A23A-0286DA61D6E8}"/>
              </a:ext>
            </a:extLst>
          </p:cNvPr>
          <p:cNvSpPr>
            <a:spLocks noGrp="1"/>
          </p:cNvSpPr>
          <p:nvPr>
            <p:ph type="title"/>
          </p:nvPr>
        </p:nvSpPr>
        <p:spPr>
          <a:xfrm>
            <a:off x="1410346" y="548681"/>
            <a:ext cx="9887917" cy="621708"/>
          </a:xfrm>
        </p:spPr>
        <p:txBody>
          <a:bodyPr>
            <a:normAutofit fontScale="90000"/>
          </a:bodyPr>
          <a:lstStyle/>
          <a:p>
            <a:r>
              <a:rPr lang="en-AU" dirty="0"/>
              <a:t>Antimicrobial Resistance</a:t>
            </a:r>
          </a:p>
        </p:txBody>
      </p:sp>
      <p:sp>
        <p:nvSpPr>
          <p:cNvPr id="2" name="Slide Number Placeholder 1"/>
          <p:cNvSpPr>
            <a:spLocks noGrp="1"/>
          </p:cNvSpPr>
          <p:nvPr>
            <p:ph type="sldNum" sz="quarter" idx="12"/>
          </p:nvPr>
        </p:nvSpPr>
        <p:spPr/>
        <p:txBody>
          <a:bodyPr/>
          <a:lstStyle/>
          <a:p>
            <a:fld id="{5C982766-49A0-44A1-9184-EE6E9CE11558}" type="slidenum">
              <a:rPr lang="en-GB" smtClean="0"/>
              <a:t>15</a:t>
            </a:fld>
            <a:endParaRPr lang="en-GB"/>
          </a:p>
        </p:txBody>
      </p:sp>
      <p:sp>
        <p:nvSpPr>
          <p:cNvPr id="3" name="Date Placeholder 2"/>
          <p:cNvSpPr>
            <a:spLocks noGrp="1"/>
          </p:cNvSpPr>
          <p:nvPr>
            <p:ph type="dt" sz="half" idx="10"/>
          </p:nvPr>
        </p:nvSpPr>
        <p:spPr/>
        <p:txBody>
          <a:bodyPr/>
          <a:lstStyle/>
          <a:p>
            <a:fld id="{A9E0F7A4-D926-4834-9119-E2583B6D72C7}" type="datetime1">
              <a:rPr lang="en-GB" smtClean="0"/>
              <a:t>11/02/2025</a:t>
            </a:fld>
            <a:endParaRPr lang="en-GB"/>
          </a:p>
        </p:txBody>
      </p:sp>
    </p:spTree>
    <p:extLst>
      <p:ext uri="{BB962C8B-B14F-4D97-AF65-F5344CB8AC3E}">
        <p14:creationId xmlns:p14="http://schemas.microsoft.com/office/powerpoint/2010/main" val="3276348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and control of AMR</a:t>
            </a:r>
            <a:endParaRPr lang="en-GB" dirty="0"/>
          </a:p>
        </p:txBody>
      </p:sp>
      <p:sp>
        <p:nvSpPr>
          <p:cNvPr id="3" name="Content Placeholder 2"/>
          <p:cNvSpPr>
            <a:spLocks noGrp="1"/>
          </p:cNvSpPr>
          <p:nvPr>
            <p:ph idx="1"/>
          </p:nvPr>
        </p:nvSpPr>
        <p:spPr/>
        <p:txBody>
          <a:bodyPr/>
          <a:lstStyle/>
          <a:p>
            <a:r>
              <a:rPr lang="en-US" dirty="0" smtClean="0"/>
              <a:t>World Health Organization (WHO): launched GLASS, AWARE classification of antibiotics and WAAW</a:t>
            </a:r>
          </a:p>
          <a:p>
            <a:r>
              <a:rPr lang="en-US" dirty="0" smtClean="0"/>
              <a:t>United nations (UN): one health approach</a:t>
            </a:r>
          </a:p>
          <a:p>
            <a:r>
              <a:rPr lang="en-US" dirty="0" smtClean="0"/>
              <a:t>European union (EU): European antibiotic awareness day, ban on preventive mass medication of antimicrobials in animals</a:t>
            </a:r>
          </a:p>
          <a:p>
            <a:r>
              <a:rPr lang="en-US" dirty="0" smtClean="0"/>
              <a:t>Nigeria: establishment of the national action plan on AMR, antimicrobial stewardship program</a:t>
            </a:r>
            <a:endParaRPr lang="en-GB" dirty="0"/>
          </a:p>
        </p:txBody>
      </p:sp>
      <p:sp>
        <p:nvSpPr>
          <p:cNvPr id="4" name="Slide Number Placeholder 3"/>
          <p:cNvSpPr>
            <a:spLocks noGrp="1"/>
          </p:cNvSpPr>
          <p:nvPr>
            <p:ph type="sldNum" sz="quarter" idx="12"/>
          </p:nvPr>
        </p:nvSpPr>
        <p:spPr/>
        <p:txBody>
          <a:bodyPr/>
          <a:lstStyle/>
          <a:p>
            <a:fld id="{5C982766-49A0-44A1-9184-EE6E9CE11558}" type="slidenum">
              <a:rPr lang="en-GB" smtClean="0"/>
              <a:t>16</a:t>
            </a:fld>
            <a:endParaRPr lang="en-GB"/>
          </a:p>
        </p:txBody>
      </p:sp>
      <p:sp>
        <p:nvSpPr>
          <p:cNvPr id="5" name="Date Placeholder 4"/>
          <p:cNvSpPr>
            <a:spLocks noGrp="1"/>
          </p:cNvSpPr>
          <p:nvPr>
            <p:ph type="dt" sz="half" idx="10"/>
          </p:nvPr>
        </p:nvSpPr>
        <p:spPr/>
        <p:txBody>
          <a:bodyPr/>
          <a:lstStyle/>
          <a:p>
            <a:fld id="{B42B0EE5-9976-4F3A-9525-021A39684219}" type="datetime1">
              <a:rPr lang="en-GB" smtClean="0"/>
              <a:t>11/02/2025</a:t>
            </a:fld>
            <a:endParaRPr lang="en-GB"/>
          </a:p>
        </p:txBody>
      </p:sp>
    </p:spTree>
    <p:extLst>
      <p:ext uri="{BB962C8B-B14F-4D97-AF65-F5344CB8AC3E}">
        <p14:creationId xmlns:p14="http://schemas.microsoft.com/office/powerpoint/2010/main" val="2248704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can you do? </a:t>
            </a:r>
            <a:endParaRPr lang="en-GB"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061175231"/>
              </p:ext>
            </p:extLst>
          </p:nvPr>
        </p:nvGraphicFramePr>
        <p:xfrm>
          <a:off x="914400" y="1844298"/>
          <a:ext cx="5181600" cy="5013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Content Placeholder 3"/>
          <p:cNvPicPr>
            <a:picLocks noChangeAspect="1"/>
          </p:cNvPicPr>
          <p:nvPr/>
        </p:nvPicPr>
        <p:blipFill>
          <a:blip r:embed="rId8"/>
          <a:stretch>
            <a:fillRect/>
          </a:stretch>
        </p:blipFill>
        <p:spPr>
          <a:xfrm>
            <a:off x="6518184" y="1921790"/>
            <a:ext cx="4835616" cy="4797614"/>
          </a:xfrm>
          <a:prstGeom prst="rect">
            <a:avLst/>
          </a:prstGeom>
        </p:spPr>
      </p:pic>
      <p:sp>
        <p:nvSpPr>
          <p:cNvPr id="11" name="Slide Number Placeholder 10"/>
          <p:cNvSpPr>
            <a:spLocks noGrp="1"/>
          </p:cNvSpPr>
          <p:nvPr>
            <p:ph type="sldNum" sz="quarter" idx="12"/>
          </p:nvPr>
        </p:nvSpPr>
        <p:spPr/>
        <p:txBody>
          <a:bodyPr/>
          <a:lstStyle/>
          <a:p>
            <a:fld id="{5C982766-49A0-44A1-9184-EE6E9CE11558}" type="slidenum">
              <a:rPr lang="en-GB" smtClean="0"/>
              <a:t>17</a:t>
            </a:fld>
            <a:endParaRPr lang="en-GB"/>
          </a:p>
        </p:txBody>
      </p:sp>
      <p:sp>
        <p:nvSpPr>
          <p:cNvPr id="12" name="Date Placeholder 11"/>
          <p:cNvSpPr>
            <a:spLocks noGrp="1"/>
          </p:cNvSpPr>
          <p:nvPr>
            <p:ph type="dt" sz="half" idx="10"/>
          </p:nvPr>
        </p:nvSpPr>
        <p:spPr/>
        <p:txBody>
          <a:bodyPr/>
          <a:lstStyle/>
          <a:p>
            <a:fld id="{C61890B6-0B3A-48EE-9878-D8CE26287159}" type="datetime1">
              <a:rPr lang="en-GB" smtClean="0"/>
              <a:t>11/02/2025</a:t>
            </a:fld>
            <a:endParaRPr lang="en-GB"/>
          </a:p>
        </p:txBody>
      </p:sp>
    </p:spTree>
    <p:extLst>
      <p:ext uri="{BB962C8B-B14F-4D97-AF65-F5344CB8AC3E}">
        <p14:creationId xmlns:p14="http://schemas.microsoft.com/office/powerpoint/2010/main" val="1339995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GB" dirty="0"/>
          </a:p>
        </p:txBody>
      </p:sp>
      <p:sp>
        <p:nvSpPr>
          <p:cNvPr id="5" name="Content Placeholder 4"/>
          <p:cNvSpPr>
            <a:spLocks noGrp="1"/>
          </p:cNvSpPr>
          <p:nvPr>
            <p:ph idx="1"/>
          </p:nvPr>
        </p:nvSpPr>
        <p:spPr/>
        <p:txBody>
          <a:bodyPr/>
          <a:lstStyle/>
          <a:p>
            <a:endParaRPr lang="en-GB"/>
          </a:p>
        </p:txBody>
      </p:sp>
      <p:pic>
        <p:nvPicPr>
          <p:cNvPr id="6" name="Picture 5"/>
          <p:cNvPicPr>
            <a:picLocks noChangeAspect="1"/>
          </p:cNvPicPr>
          <p:nvPr/>
        </p:nvPicPr>
        <p:blipFill>
          <a:blip r:embed="rId2"/>
          <a:stretch>
            <a:fillRect/>
          </a:stretch>
        </p:blipFill>
        <p:spPr>
          <a:xfrm>
            <a:off x="1095120" y="162082"/>
            <a:ext cx="4657725" cy="6581775"/>
          </a:xfrm>
          <a:prstGeom prst="rect">
            <a:avLst/>
          </a:prstGeom>
        </p:spPr>
      </p:pic>
      <p:pic>
        <p:nvPicPr>
          <p:cNvPr id="7" name="Picture 6"/>
          <p:cNvPicPr>
            <a:picLocks noChangeAspect="1"/>
          </p:cNvPicPr>
          <p:nvPr/>
        </p:nvPicPr>
        <p:blipFill>
          <a:blip r:embed="rId3"/>
          <a:stretch>
            <a:fillRect/>
          </a:stretch>
        </p:blipFill>
        <p:spPr>
          <a:xfrm>
            <a:off x="6056259" y="115582"/>
            <a:ext cx="4657725" cy="6553200"/>
          </a:xfrm>
          <a:prstGeom prst="rect">
            <a:avLst/>
          </a:prstGeom>
        </p:spPr>
      </p:pic>
      <p:sp>
        <p:nvSpPr>
          <p:cNvPr id="8" name="Slide Number Placeholder 7"/>
          <p:cNvSpPr>
            <a:spLocks noGrp="1"/>
          </p:cNvSpPr>
          <p:nvPr>
            <p:ph type="sldNum" sz="quarter" idx="12"/>
          </p:nvPr>
        </p:nvSpPr>
        <p:spPr/>
        <p:txBody>
          <a:bodyPr/>
          <a:lstStyle/>
          <a:p>
            <a:fld id="{5C982766-49A0-44A1-9184-EE6E9CE11558}" type="slidenum">
              <a:rPr lang="en-GB" smtClean="0"/>
              <a:t>18</a:t>
            </a:fld>
            <a:endParaRPr lang="en-GB"/>
          </a:p>
        </p:txBody>
      </p:sp>
      <p:sp>
        <p:nvSpPr>
          <p:cNvPr id="9" name="Date Placeholder 8"/>
          <p:cNvSpPr>
            <a:spLocks noGrp="1"/>
          </p:cNvSpPr>
          <p:nvPr>
            <p:ph type="dt" sz="half" idx="10"/>
          </p:nvPr>
        </p:nvSpPr>
        <p:spPr/>
        <p:txBody>
          <a:bodyPr/>
          <a:lstStyle/>
          <a:p>
            <a:fld id="{41ACD698-0C6B-4406-BBA6-5B7F2A8DB491}" type="datetime1">
              <a:rPr lang="en-GB" smtClean="0"/>
              <a:t>11/02/2025</a:t>
            </a:fld>
            <a:endParaRPr lang="en-GB"/>
          </a:p>
        </p:txBody>
      </p:sp>
    </p:spTree>
    <p:extLst>
      <p:ext uri="{BB962C8B-B14F-4D97-AF65-F5344CB8AC3E}">
        <p14:creationId xmlns:p14="http://schemas.microsoft.com/office/powerpoint/2010/main" val="3953871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 all have a role to play</a:t>
            </a:r>
            <a:endParaRPr lang="en-GB" dirty="0"/>
          </a:p>
        </p:txBody>
      </p:sp>
      <p:pic>
        <p:nvPicPr>
          <p:cNvPr id="4" name="Content Placeholder 3"/>
          <p:cNvPicPr>
            <a:picLocks noGrp="1" noChangeAspect="1"/>
          </p:cNvPicPr>
          <p:nvPr>
            <p:ph sz="half" idx="1"/>
          </p:nvPr>
        </p:nvPicPr>
        <p:blipFill>
          <a:blip r:embed="rId3"/>
          <a:stretch>
            <a:fillRect/>
          </a:stretch>
        </p:blipFill>
        <p:spPr>
          <a:xfrm>
            <a:off x="1403797" y="2221605"/>
            <a:ext cx="4314423" cy="4022725"/>
          </a:xfrm>
          <a:prstGeom prst="rect">
            <a:avLst/>
          </a:prstGeom>
        </p:spPr>
      </p:pic>
      <p:sp>
        <p:nvSpPr>
          <p:cNvPr id="6" name="Content Placeholder 5"/>
          <p:cNvSpPr>
            <a:spLocks noGrp="1"/>
          </p:cNvSpPr>
          <p:nvPr>
            <p:ph sz="half" idx="2"/>
          </p:nvPr>
        </p:nvSpPr>
        <p:spPr/>
        <p:txBody>
          <a:bodyPr>
            <a:normAutofit/>
          </a:bodyPr>
          <a:lstStyle/>
          <a:p>
            <a:pPr algn="just"/>
            <a:r>
              <a:rPr lang="en-US" dirty="0" smtClean="0"/>
              <a:t>Let’s keep our antimicrobials working and save lives</a:t>
            </a:r>
          </a:p>
          <a:p>
            <a:pPr algn="just"/>
            <a:r>
              <a:rPr lang="en-US" dirty="0" smtClean="0"/>
              <a:t>The future of antimicrobials depends on ALL of us</a:t>
            </a:r>
          </a:p>
          <a:p>
            <a:pPr algn="just"/>
            <a:r>
              <a:rPr lang="en-US" dirty="0" smtClean="0"/>
              <a:t>Join the conversation:</a:t>
            </a:r>
          </a:p>
          <a:p>
            <a:pPr algn="just"/>
            <a:r>
              <a:rPr lang="en-US" dirty="0" smtClean="0"/>
              <a:t>#WAAW2023</a:t>
            </a:r>
          </a:p>
          <a:p>
            <a:pPr algn="just"/>
            <a:r>
              <a:rPr lang="en-US" dirty="0" smtClean="0"/>
              <a:t>#</a:t>
            </a:r>
            <a:r>
              <a:rPr lang="en-US" dirty="0" err="1" smtClean="0"/>
              <a:t>WorldAMRAwarenessWeek</a:t>
            </a:r>
            <a:endParaRPr lang="en-US" dirty="0" smtClean="0"/>
          </a:p>
          <a:p>
            <a:pPr algn="just"/>
            <a:r>
              <a:rPr lang="en-US" dirty="0" smtClean="0"/>
              <a:t>#2023WorldAMRWeek</a:t>
            </a:r>
          </a:p>
          <a:p>
            <a:pPr algn="just"/>
            <a:r>
              <a:rPr lang="en-US" dirty="0" smtClean="0"/>
              <a:t>#</a:t>
            </a:r>
            <a:r>
              <a:rPr lang="en-US" dirty="0" err="1" smtClean="0"/>
              <a:t>AMRactionNG</a:t>
            </a:r>
            <a:endParaRPr lang="en-US" dirty="0" smtClean="0"/>
          </a:p>
          <a:p>
            <a:pPr marL="0" indent="0" algn="just">
              <a:buNone/>
            </a:pPr>
            <a:endParaRPr lang="en-GB" dirty="0"/>
          </a:p>
        </p:txBody>
      </p:sp>
      <p:sp>
        <p:nvSpPr>
          <p:cNvPr id="7" name="Slide Number Placeholder 6"/>
          <p:cNvSpPr>
            <a:spLocks noGrp="1"/>
          </p:cNvSpPr>
          <p:nvPr>
            <p:ph type="sldNum" sz="quarter" idx="12"/>
          </p:nvPr>
        </p:nvSpPr>
        <p:spPr/>
        <p:txBody>
          <a:bodyPr/>
          <a:lstStyle/>
          <a:p>
            <a:fld id="{5C982766-49A0-44A1-9184-EE6E9CE11558}" type="slidenum">
              <a:rPr lang="en-GB" smtClean="0"/>
              <a:t>19</a:t>
            </a:fld>
            <a:endParaRPr lang="en-GB"/>
          </a:p>
        </p:txBody>
      </p:sp>
      <p:sp>
        <p:nvSpPr>
          <p:cNvPr id="8" name="Date Placeholder 7"/>
          <p:cNvSpPr>
            <a:spLocks noGrp="1"/>
          </p:cNvSpPr>
          <p:nvPr>
            <p:ph type="dt" sz="half" idx="10"/>
          </p:nvPr>
        </p:nvSpPr>
        <p:spPr/>
        <p:txBody>
          <a:bodyPr/>
          <a:lstStyle/>
          <a:p>
            <a:fld id="{08193531-DBB0-42D3-99D5-27195886FE79}" type="datetime1">
              <a:rPr lang="en-GB" smtClean="0"/>
              <a:t>11/02/2025</a:t>
            </a:fld>
            <a:endParaRPr lang="en-GB"/>
          </a:p>
        </p:txBody>
      </p:sp>
    </p:spTree>
    <p:extLst>
      <p:ext uri="{BB962C8B-B14F-4D97-AF65-F5344CB8AC3E}">
        <p14:creationId xmlns:p14="http://schemas.microsoft.com/office/powerpoint/2010/main" val="3646442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07" y="5298632"/>
            <a:ext cx="11373293" cy="1325563"/>
          </a:xfrm>
        </p:spPr>
        <p:txBody>
          <a:bodyPr/>
          <a:lstStyle/>
          <a:p>
            <a:pPr algn="just"/>
            <a:r>
              <a:rPr lang="en-US" dirty="0" smtClean="0"/>
              <a:t>Different types of antimicrobials and the microorganisms they act on</a:t>
            </a:r>
            <a:endParaRPr lang="en-GB" dirty="0"/>
          </a:p>
        </p:txBody>
      </p:sp>
      <p:pic>
        <p:nvPicPr>
          <p:cNvPr id="4" name="Picture 3">
            <a:extLst>
              <a:ext uri="{FF2B5EF4-FFF2-40B4-BE49-F238E27FC236}">
                <a16:creationId xmlns:lc="http://schemas.openxmlformats.org/drawingml/2006/lockedCanvas" xmlns:a16="http://schemas.microsoft.com/office/drawing/2014/main" xmlns="" id="{FDA70C34-74A3-4C4C-88E5-DD036D7172AA}"/>
              </a:ext>
            </a:extLst>
          </p:cNvPr>
          <p:cNvPicPr>
            <a:picLocks noChangeAspect="1"/>
          </p:cNvPicPr>
          <p:nvPr/>
        </p:nvPicPr>
        <p:blipFill>
          <a:blip r:embed="rId3"/>
          <a:stretch>
            <a:fillRect/>
          </a:stretch>
        </p:blipFill>
        <p:spPr>
          <a:xfrm>
            <a:off x="893135" y="520117"/>
            <a:ext cx="10664455" cy="4778515"/>
          </a:xfrm>
          <a:prstGeom prst="rect">
            <a:avLst/>
          </a:prstGeom>
        </p:spPr>
      </p:pic>
      <p:sp>
        <p:nvSpPr>
          <p:cNvPr id="5" name="Slide Number Placeholder 4"/>
          <p:cNvSpPr>
            <a:spLocks noGrp="1"/>
          </p:cNvSpPr>
          <p:nvPr>
            <p:ph type="sldNum" sz="quarter" idx="12"/>
          </p:nvPr>
        </p:nvSpPr>
        <p:spPr/>
        <p:txBody>
          <a:bodyPr/>
          <a:lstStyle/>
          <a:p>
            <a:fld id="{5C982766-49A0-44A1-9184-EE6E9CE11558}" type="slidenum">
              <a:rPr lang="en-GB" smtClean="0"/>
              <a:t>2</a:t>
            </a:fld>
            <a:endParaRPr lang="en-GB"/>
          </a:p>
        </p:txBody>
      </p:sp>
      <p:sp>
        <p:nvSpPr>
          <p:cNvPr id="6" name="Date Placeholder 5"/>
          <p:cNvSpPr>
            <a:spLocks noGrp="1"/>
          </p:cNvSpPr>
          <p:nvPr>
            <p:ph type="dt" sz="half" idx="10"/>
          </p:nvPr>
        </p:nvSpPr>
        <p:spPr/>
        <p:txBody>
          <a:bodyPr/>
          <a:lstStyle/>
          <a:p>
            <a:fld id="{590F16CD-0BCD-4B9E-97EC-9621E62281DE}" type="datetime1">
              <a:rPr lang="en-GB" smtClean="0"/>
              <a:t>11/02/2025</a:t>
            </a:fld>
            <a:endParaRPr lang="en-GB"/>
          </a:p>
        </p:txBody>
      </p:sp>
    </p:spTree>
    <p:extLst>
      <p:ext uri="{BB962C8B-B14F-4D97-AF65-F5344CB8AC3E}">
        <p14:creationId xmlns:p14="http://schemas.microsoft.com/office/powerpoint/2010/main" val="2580045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3"/>
          <a:srcRect l="10877"/>
          <a:stretch/>
        </p:blipFill>
        <p:spPr>
          <a:xfrm>
            <a:off x="1097486" y="347464"/>
            <a:ext cx="9646714" cy="1975119"/>
          </a:xfrm>
          <a:prstGeom prst="rect">
            <a:avLst/>
          </a:prstGeom>
        </p:spPr>
      </p:pic>
      <p:pic>
        <p:nvPicPr>
          <p:cNvPr id="5" name="Content Placeholder 3"/>
          <p:cNvPicPr>
            <a:picLocks noChangeAspect="1"/>
          </p:cNvPicPr>
          <p:nvPr/>
        </p:nvPicPr>
        <p:blipFill>
          <a:blip r:embed="rId4"/>
          <a:stretch>
            <a:fillRect/>
          </a:stretch>
        </p:blipFill>
        <p:spPr>
          <a:xfrm>
            <a:off x="1097486" y="2322583"/>
            <a:ext cx="9672472" cy="4127649"/>
          </a:xfrm>
          <a:prstGeom prst="rect">
            <a:avLst/>
          </a:prstGeom>
        </p:spPr>
      </p:pic>
      <p:sp>
        <p:nvSpPr>
          <p:cNvPr id="6" name="Slide Number Placeholder 5"/>
          <p:cNvSpPr>
            <a:spLocks noGrp="1"/>
          </p:cNvSpPr>
          <p:nvPr>
            <p:ph type="sldNum" sz="quarter" idx="12"/>
          </p:nvPr>
        </p:nvSpPr>
        <p:spPr/>
        <p:txBody>
          <a:bodyPr/>
          <a:lstStyle/>
          <a:p>
            <a:fld id="{5C982766-49A0-44A1-9184-EE6E9CE11558}" type="slidenum">
              <a:rPr lang="en-GB" smtClean="0"/>
              <a:t>20</a:t>
            </a:fld>
            <a:endParaRPr lang="en-GB"/>
          </a:p>
        </p:txBody>
      </p:sp>
      <p:sp>
        <p:nvSpPr>
          <p:cNvPr id="7" name="Date Placeholder 6"/>
          <p:cNvSpPr>
            <a:spLocks noGrp="1"/>
          </p:cNvSpPr>
          <p:nvPr>
            <p:ph type="dt" sz="half" idx="10"/>
          </p:nvPr>
        </p:nvSpPr>
        <p:spPr/>
        <p:txBody>
          <a:bodyPr/>
          <a:lstStyle/>
          <a:p>
            <a:fld id="{992E626C-7ECE-4E6C-B16E-71B83E2FF53B}" type="datetime1">
              <a:rPr lang="en-GB" smtClean="0"/>
              <a:t>11/02/2025</a:t>
            </a:fld>
            <a:endParaRPr lang="en-GB"/>
          </a:p>
        </p:txBody>
      </p:sp>
    </p:spTree>
    <p:extLst>
      <p:ext uri="{BB962C8B-B14F-4D97-AF65-F5344CB8AC3E}">
        <p14:creationId xmlns:p14="http://schemas.microsoft.com/office/powerpoint/2010/main" val="2485410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Ashley E., </a:t>
            </a:r>
            <a:r>
              <a:rPr lang="en-US" dirty="0" err="1" smtClean="0"/>
              <a:t>Bielicki</a:t>
            </a:r>
            <a:r>
              <a:rPr lang="en-US" dirty="0" smtClean="0"/>
              <a:t> J., </a:t>
            </a:r>
            <a:r>
              <a:rPr lang="en-US" dirty="0" err="1" smtClean="0"/>
              <a:t>Carvalheiro</a:t>
            </a:r>
            <a:r>
              <a:rPr lang="en-US" dirty="0" smtClean="0"/>
              <a:t> C., </a:t>
            </a:r>
            <a:r>
              <a:rPr lang="en-US" dirty="0" err="1" smtClean="0"/>
              <a:t>Dunachie</a:t>
            </a:r>
            <a:r>
              <a:rPr lang="en-US" dirty="0" smtClean="0"/>
              <a:t> S., </a:t>
            </a:r>
            <a:r>
              <a:rPr lang="en-US" dirty="0" err="1" smtClean="0"/>
              <a:t>Haselbeck</a:t>
            </a:r>
            <a:r>
              <a:rPr lang="en-US" dirty="0" smtClean="0"/>
              <a:t> A. </a:t>
            </a:r>
            <a:r>
              <a:rPr lang="en-US" i="1" dirty="0" smtClean="0"/>
              <a:t>et al. (2022) </a:t>
            </a:r>
            <a:r>
              <a:rPr lang="en-US" dirty="0" smtClean="0"/>
              <a:t>Global </a:t>
            </a:r>
            <a:r>
              <a:rPr lang="en-US" dirty="0"/>
              <a:t>burden of bacterial antimicrobial </a:t>
            </a:r>
            <a:r>
              <a:rPr lang="en-US" dirty="0" smtClean="0"/>
              <a:t>res??stance </a:t>
            </a:r>
            <a:r>
              <a:rPr lang="en-US" dirty="0"/>
              <a:t>in 2019: a systematic </a:t>
            </a:r>
            <a:r>
              <a:rPr lang="en-US" dirty="0" smtClean="0"/>
              <a:t>analysis. </a:t>
            </a:r>
            <a:r>
              <a:rPr lang="en-US" i="1" dirty="0" smtClean="0"/>
              <a:t>The Lancet. </a:t>
            </a:r>
            <a:r>
              <a:rPr lang="en-US" dirty="0" smtClean="0"/>
              <a:t>399(10325):P625-655</a:t>
            </a:r>
          </a:p>
          <a:p>
            <a:pPr marL="0" indent="0">
              <a:buNone/>
            </a:pPr>
            <a:r>
              <a:rPr lang="en-US" dirty="0" err="1" smtClean="0"/>
              <a:t>Makanjola</a:t>
            </a:r>
            <a:r>
              <a:rPr lang="en-US" dirty="0" smtClean="0"/>
              <a:t> OB., </a:t>
            </a:r>
            <a:r>
              <a:rPr lang="en-US" dirty="0" err="1" smtClean="0"/>
              <a:t>Fayemiwo</a:t>
            </a:r>
            <a:r>
              <a:rPr lang="en-US" dirty="0" smtClean="0"/>
              <a:t> SA., </a:t>
            </a:r>
            <a:r>
              <a:rPr lang="en-US" dirty="0" err="1" smtClean="0"/>
              <a:t>Okesola</a:t>
            </a:r>
            <a:r>
              <a:rPr lang="en-US" dirty="0" smtClean="0"/>
              <a:t> AO., </a:t>
            </a:r>
            <a:r>
              <a:rPr lang="en-US" dirty="0" err="1" smtClean="0"/>
              <a:t>Gbaja</a:t>
            </a:r>
            <a:r>
              <a:rPr lang="en-US" dirty="0" smtClean="0"/>
              <a:t> A., </a:t>
            </a:r>
            <a:r>
              <a:rPr lang="en-US" dirty="0" err="1" smtClean="0"/>
              <a:t>Ogunleye</a:t>
            </a:r>
            <a:r>
              <a:rPr lang="en-US" dirty="0" smtClean="0"/>
              <a:t> VO., </a:t>
            </a:r>
            <a:r>
              <a:rPr lang="en-US" dirty="0" err="1" smtClean="0"/>
              <a:t>Keinde</a:t>
            </a:r>
            <a:r>
              <a:rPr lang="en-US" dirty="0" smtClean="0"/>
              <a:t> AO., </a:t>
            </a:r>
            <a:r>
              <a:rPr lang="en-US" dirty="0" err="1" smtClean="0"/>
              <a:t>Bakare</a:t>
            </a:r>
            <a:r>
              <a:rPr lang="en-US" dirty="0" smtClean="0"/>
              <a:t> RA. (2018) Pattern of multidrug resistant bacteria associated with intensive care unit infections in </a:t>
            </a:r>
            <a:r>
              <a:rPr lang="en-US" dirty="0"/>
              <a:t>I</a:t>
            </a:r>
            <a:r>
              <a:rPr lang="en-US" dirty="0" smtClean="0"/>
              <a:t>badan, Nigeria. Annals of Ibadan Postgraduate Medicine. 16(2):162-169</a:t>
            </a:r>
          </a:p>
          <a:p>
            <a:pPr marL="0" indent="0">
              <a:buNone/>
            </a:pPr>
            <a:r>
              <a:rPr lang="en-US" dirty="0" err="1" smtClean="0"/>
              <a:t>Nnamani</a:t>
            </a:r>
            <a:r>
              <a:rPr lang="en-US" dirty="0" smtClean="0"/>
              <a:t> KO., </a:t>
            </a:r>
            <a:r>
              <a:rPr lang="en-US" dirty="0" err="1" smtClean="0"/>
              <a:t>Nnamani</a:t>
            </a:r>
            <a:r>
              <a:rPr lang="en-US" dirty="0" smtClean="0"/>
              <a:t> CP., </a:t>
            </a:r>
            <a:r>
              <a:rPr lang="en-US" dirty="0" err="1" smtClean="0"/>
              <a:t>Iloh</a:t>
            </a:r>
            <a:r>
              <a:rPr lang="en-US" dirty="0" smtClean="0"/>
              <a:t> KK., </a:t>
            </a:r>
            <a:r>
              <a:rPr lang="en-US" dirty="0" err="1" smtClean="0"/>
              <a:t>Aghanya</a:t>
            </a:r>
            <a:r>
              <a:rPr lang="en-US" dirty="0" smtClean="0"/>
              <a:t> I., </a:t>
            </a:r>
            <a:r>
              <a:rPr lang="en-US" dirty="0" err="1" smtClean="0"/>
              <a:t>Ushie</a:t>
            </a:r>
            <a:r>
              <a:rPr lang="en-US" dirty="0" smtClean="0"/>
              <a:t> S., et al (2022) </a:t>
            </a:r>
            <a:r>
              <a:rPr lang="en-US" dirty="0"/>
              <a:t>Bacterial isolates, </a:t>
            </a:r>
            <a:r>
              <a:rPr lang="en-US" dirty="0" err="1"/>
              <a:t>antibiogram</a:t>
            </a:r>
            <a:r>
              <a:rPr lang="en-US" dirty="0"/>
              <a:t> and outcomes of blood culture proven sepsis in neonates at a tertiary institution in South East Nigeria: a cross-sectional </a:t>
            </a:r>
            <a:r>
              <a:rPr lang="en-US" dirty="0" smtClean="0"/>
              <a:t>study. Therapeutic advances in Infectious Diseases. </a:t>
            </a:r>
            <a:r>
              <a:rPr lang="en-GB" dirty="0"/>
              <a:t>9:204993612211224</a:t>
            </a:r>
          </a:p>
          <a:p>
            <a:pPr marL="0" indent="0">
              <a:buNone/>
            </a:pPr>
            <a:r>
              <a:rPr lang="en-US" dirty="0" err="1" smtClean="0"/>
              <a:t>Nwadike</a:t>
            </a:r>
            <a:r>
              <a:rPr lang="en-US" dirty="0" smtClean="0"/>
              <a:t> VU., </a:t>
            </a:r>
            <a:r>
              <a:rPr lang="en-US" dirty="0" err="1" smtClean="0"/>
              <a:t>Ojide</a:t>
            </a:r>
            <a:r>
              <a:rPr lang="en-US" dirty="0" smtClean="0"/>
              <a:t> CK., </a:t>
            </a:r>
            <a:r>
              <a:rPr lang="en-US" dirty="0" err="1" smtClean="0"/>
              <a:t>Kalu</a:t>
            </a:r>
            <a:r>
              <a:rPr lang="en-US" dirty="0" smtClean="0"/>
              <a:t> EI. (2014</a:t>
            </a:r>
            <a:r>
              <a:rPr lang="en-US" b="1" dirty="0" smtClean="0"/>
              <a:t>) </a:t>
            </a:r>
            <a:r>
              <a:rPr lang="en-GB" dirty="0"/>
              <a:t>Multidrug resistant </a:t>
            </a:r>
            <a:r>
              <a:rPr lang="en-GB" dirty="0" err="1"/>
              <a:t>acinetobacter</a:t>
            </a:r>
            <a:r>
              <a:rPr lang="en-GB" dirty="0"/>
              <a:t> infection and their antimicrobial susceptibility pattern in a </a:t>
            </a:r>
            <a:r>
              <a:rPr lang="en-GB" dirty="0" err="1"/>
              <a:t>nigerian</a:t>
            </a:r>
            <a:r>
              <a:rPr lang="en-GB" dirty="0"/>
              <a:t> tertiary hospital </a:t>
            </a:r>
            <a:r>
              <a:rPr lang="en-GB" dirty="0" smtClean="0"/>
              <a:t>ICU. African Journal of </a:t>
            </a:r>
            <a:r>
              <a:rPr lang="en-GB" dirty="0" err="1" smtClean="0"/>
              <a:t>Ifectious</a:t>
            </a:r>
            <a:r>
              <a:rPr lang="en-GB" dirty="0" smtClean="0"/>
              <a:t> Diseases. 8(1): 14-18</a:t>
            </a:r>
            <a:endParaRPr lang="en-GB" dirty="0"/>
          </a:p>
          <a:p>
            <a:pPr marL="0" indent="0">
              <a:buNone/>
            </a:pPr>
            <a:r>
              <a:rPr lang="en-US" dirty="0" smtClean="0"/>
              <a:t>National Institute of Allergy and Infectious Diseases Antimicrobial (drug) resistance [</a:t>
            </a:r>
            <a:r>
              <a:rPr lang="en-US" dirty="0"/>
              <a:t>Assessed 12 November, 2023] Available at </a:t>
            </a:r>
            <a:r>
              <a:rPr lang="en-US" dirty="0" smtClean="0">
                <a:hlinkClick r:id="rId2"/>
              </a:rPr>
              <a:t>https</a:t>
            </a:r>
            <a:r>
              <a:rPr lang="en-US" dirty="0">
                <a:hlinkClick r:id="rId2"/>
              </a:rPr>
              <a:t>://</a:t>
            </a:r>
            <a:r>
              <a:rPr lang="en-US" dirty="0" smtClean="0">
                <a:hlinkClick r:id="rId2"/>
              </a:rPr>
              <a:t>www.niaid.nih.gov/research/antimicrobial-resistance</a:t>
            </a:r>
            <a:endParaRPr lang="en-US" dirty="0" smtClean="0"/>
          </a:p>
          <a:p>
            <a:pPr marL="0" indent="0">
              <a:buNone/>
            </a:pPr>
            <a:r>
              <a:rPr lang="en-US" dirty="0" err="1" smtClean="0"/>
              <a:t>Olowo-okeree</a:t>
            </a:r>
            <a:r>
              <a:rPr lang="en-US" dirty="0" smtClean="0"/>
              <a:t> A., Ibrahim YKE., </a:t>
            </a:r>
            <a:r>
              <a:rPr lang="en-US" dirty="0" err="1" smtClean="0"/>
              <a:t>Nabti</a:t>
            </a:r>
            <a:r>
              <a:rPr lang="en-US" dirty="0" smtClean="0"/>
              <a:t> LZ., </a:t>
            </a:r>
            <a:r>
              <a:rPr lang="en-US" dirty="0" err="1" smtClean="0"/>
              <a:t>Olayinka</a:t>
            </a:r>
            <a:r>
              <a:rPr lang="en-US" dirty="0" smtClean="0"/>
              <a:t> BO. (2020) High prevalence of </a:t>
            </a:r>
            <a:r>
              <a:rPr lang="en-US" dirty="0" err="1" smtClean="0"/>
              <a:t>multridrug</a:t>
            </a:r>
            <a:r>
              <a:rPr lang="en-US" dirty="0" smtClean="0"/>
              <a:t>-resistant Gram-negative bacterial infections in Northwest Nigeria. Germs 10(4): 310-321</a:t>
            </a:r>
          </a:p>
          <a:p>
            <a:pPr marL="0" indent="0">
              <a:buNone/>
            </a:pPr>
            <a:r>
              <a:rPr lang="en-US" dirty="0" smtClean="0"/>
              <a:t>World Health Organization. (2022) World leaders and experts call for action to protect the environment from antimicrobial pollution. [Assessed 12 November, 2023] Available at </a:t>
            </a:r>
            <a:r>
              <a:rPr lang="en-GB" dirty="0" smtClean="0">
                <a:hlinkClick r:id="rId3"/>
              </a:rPr>
              <a:t>https</a:t>
            </a:r>
            <a:r>
              <a:rPr lang="en-GB" dirty="0">
                <a:hlinkClick r:id="rId3"/>
              </a:rPr>
              <a:t>://</a:t>
            </a:r>
            <a:r>
              <a:rPr lang="en-GB" dirty="0" smtClean="0">
                <a:hlinkClick r:id="rId3"/>
              </a:rPr>
              <a:t>www.who.int/news/item/02-03-2022-world-leaders-and-experts-call-for-action-to-protect-the-environment-from-antimicrobial-pollution</a:t>
            </a:r>
            <a:endParaRPr lang="en-GB" dirty="0" smtClean="0"/>
          </a:p>
          <a:p>
            <a:pPr marL="0" indent="0">
              <a:buNone/>
            </a:pPr>
            <a:r>
              <a:rPr lang="en-US" dirty="0"/>
              <a:t>World Health Organization. </a:t>
            </a:r>
            <a:r>
              <a:rPr lang="en-US" dirty="0" smtClean="0"/>
              <a:t>World </a:t>
            </a:r>
            <a:r>
              <a:rPr lang="en-US" dirty="0"/>
              <a:t>AMR Awareness Week 2023-Campaign </a:t>
            </a:r>
            <a:r>
              <a:rPr lang="en-US" dirty="0" smtClean="0"/>
              <a:t>Guide </a:t>
            </a:r>
            <a:r>
              <a:rPr lang="en-US" dirty="0"/>
              <a:t>[Assessed 12 November, 2023] Available at </a:t>
            </a:r>
            <a:r>
              <a:rPr lang="en-US" dirty="0" smtClean="0">
                <a:hlinkClick r:id="rId4"/>
              </a:rPr>
              <a:t>https</a:t>
            </a:r>
            <a:r>
              <a:rPr lang="en-US" dirty="0">
                <a:hlinkClick r:id="rId4"/>
              </a:rPr>
              <a:t>://</a:t>
            </a:r>
            <a:r>
              <a:rPr lang="en-US" dirty="0" smtClean="0">
                <a:hlinkClick r:id="rId4"/>
              </a:rPr>
              <a:t>www.who.int/publications/m/item/world-amr-awareness-week-2023-campaign-guide</a:t>
            </a:r>
            <a:endParaRPr lang="en-US" dirty="0" smtClean="0"/>
          </a:p>
          <a:p>
            <a:pPr marL="0" indent="0">
              <a:buNone/>
            </a:pPr>
            <a:r>
              <a:rPr lang="en-US" dirty="0"/>
              <a:t>World Health Organization. World AMR Awareness Week </a:t>
            </a:r>
            <a:r>
              <a:rPr lang="en-US" dirty="0" smtClean="0"/>
              <a:t>2023 </a:t>
            </a:r>
            <a:r>
              <a:rPr lang="en-US" dirty="0"/>
              <a:t>[Assessed 12 November, 2023</a:t>
            </a:r>
            <a:r>
              <a:rPr lang="en-US" dirty="0" smtClean="0"/>
              <a:t>] </a:t>
            </a:r>
            <a:r>
              <a:rPr lang="en-US" dirty="0"/>
              <a:t>Available at</a:t>
            </a:r>
            <a:r>
              <a:rPr lang="en-US" dirty="0" smtClean="0"/>
              <a:t> </a:t>
            </a:r>
            <a:r>
              <a:rPr lang="en-US" dirty="0"/>
              <a:t>https://www.who.int/campaigns/world-antimicrobial-awareness-week</a:t>
            </a:r>
            <a:endParaRPr lang="en-US" dirty="0" smtClean="0"/>
          </a:p>
          <a:p>
            <a:pPr marL="0" indent="0">
              <a:buNone/>
            </a:pPr>
            <a:endParaRPr lang="en-US" dirty="0"/>
          </a:p>
          <a:p>
            <a:pPr marL="0" indent="0">
              <a:buNone/>
            </a:pPr>
            <a:endParaRPr lang="en-GB" dirty="0"/>
          </a:p>
        </p:txBody>
      </p:sp>
      <p:sp>
        <p:nvSpPr>
          <p:cNvPr id="4" name="Slide Number Placeholder 3"/>
          <p:cNvSpPr>
            <a:spLocks noGrp="1"/>
          </p:cNvSpPr>
          <p:nvPr>
            <p:ph type="sldNum" sz="quarter" idx="12"/>
          </p:nvPr>
        </p:nvSpPr>
        <p:spPr/>
        <p:txBody>
          <a:bodyPr/>
          <a:lstStyle/>
          <a:p>
            <a:fld id="{5C982766-49A0-44A1-9184-EE6E9CE11558}" type="slidenum">
              <a:rPr lang="en-GB" smtClean="0"/>
              <a:t>21</a:t>
            </a:fld>
            <a:endParaRPr lang="en-GB"/>
          </a:p>
        </p:txBody>
      </p:sp>
      <p:sp>
        <p:nvSpPr>
          <p:cNvPr id="5" name="Date Placeholder 4"/>
          <p:cNvSpPr>
            <a:spLocks noGrp="1"/>
          </p:cNvSpPr>
          <p:nvPr>
            <p:ph type="dt" sz="half" idx="10"/>
          </p:nvPr>
        </p:nvSpPr>
        <p:spPr/>
        <p:txBody>
          <a:bodyPr/>
          <a:lstStyle/>
          <a:p>
            <a:fld id="{1C2CB86A-4624-41BA-8F18-B09C57E31445}" type="datetime1">
              <a:rPr lang="en-GB" smtClean="0"/>
              <a:t>11/02/2025</a:t>
            </a:fld>
            <a:endParaRPr lang="en-GB"/>
          </a:p>
        </p:txBody>
      </p:sp>
    </p:spTree>
    <p:extLst>
      <p:ext uri="{BB962C8B-B14F-4D97-AF65-F5344CB8AC3E}">
        <p14:creationId xmlns:p14="http://schemas.microsoft.com/office/powerpoint/2010/main" val="1478105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endParaRPr lang="en-US" sz="6600" dirty="0" smtClean="0"/>
          </a:p>
          <a:p>
            <a:pPr marL="0" indent="0">
              <a:buNone/>
            </a:pPr>
            <a:r>
              <a:rPr lang="en-US" sz="6600" dirty="0" smtClean="0"/>
              <a:t>Thank you for your attention</a:t>
            </a:r>
            <a:endParaRPr lang="en-GB" sz="6600" dirty="0"/>
          </a:p>
        </p:txBody>
      </p:sp>
      <p:sp>
        <p:nvSpPr>
          <p:cNvPr id="4" name="Slide Number Placeholder 3"/>
          <p:cNvSpPr>
            <a:spLocks noGrp="1"/>
          </p:cNvSpPr>
          <p:nvPr>
            <p:ph type="sldNum" sz="quarter" idx="12"/>
          </p:nvPr>
        </p:nvSpPr>
        <p:spPr/>
        <p:txBody>
          <a:bodyPr/>
          <a:lstStyle/>
          <a:p>
            <a:fld id="{5C982766-49A0-44A1-9184-EE6E9CE11558}" type="slidenum">
              <a:rPr lang="en-GB" smtClean="0"/>
              <a:t>22</a:t>
            </a:fld>
            <a:endParaRPr lang="en-GB"/>
          </a:p>
        </p:txBody>
      </p:sp>
      <p:sp>
        <p:nvSpPr>
          <p:cNvPr id="5" name="Date Placeholder 4"/>
          <p:cNvSpPr>
            <a:spLocks noGrp="1"/>
          </p:cNvSpPr>
          <p:nvPr>
            <p:ph type="dt" sz="half" idx="10"/>
          </p:nvPr>
        </p:nvSpPr>
        <p:spPr/>
        <p:txBody>
          <a:bodyPr/>
          <a:lstStyle/>
          <a:p>
            <a:fld id="{A336672A-EAAD-4C1A-9D5F-A004C24178B1}" type="datetime1">
              <a:rPr lang="en-GB" smtClean="0"/>
              <a:t>11/02/2025</a:t>
            </a:fld>
            <a:endParaRPr lang="en-GB"/>
          </a:p>
        </p:txBody>
      </p:sp>
    </p:spTree>
    <p:extLst>
      <p:ext uri="{BB962C8B-B14F-4D97-AF65-F5344CB8AC3E}">
        <p14:creationId xmlns:p14="http://schemas.microsoft.com/office/powerpoint/2010/main" val="733455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2805532"/>
          </a:xfrm>
        </p:spPr>
        <p:txBody>
          <a:bodyPr>
            <a:normAutofit/>
          </a:bodyPr>
          <a:lstStyle/>
          <a:p>
            <a:pPr algn="ctr"/>
            <a:r>
              <a:rPr lang="en-US" sz="4400" dirty="0" smtClean="0">
                <a:latin typeface="Arial Black" panose="020B0A04020102020204" pitchFamily="34" charset="0"/>
              </a:rPr>
              <a:t>ANTIBIOTIC RESISTANCE IN FOOD ANIMAL PRODUCTION SYSTEMS</a:t>
            </a:r>
            <a:endParaRPr lang="en-US" sz="4400" dirty="0">
              <a:latin typeface="Arial Black" panose="020B0A04020102020204" pitchFamily="34" charset="0"/>
            </a:endParaRPr>
          </a:p>
        </p:txBody>
      </p:sp>
      <p:sp>
        <p:nvSpPr>
          <p:cNvPr id="3" name="Subtitle 2"/>
          <p:cNvSpPr>
            <a:spLocks noGrp="1"/>
          </p:cNvSpPr>
          <p:nvPr>
            <p:ph idx="1"/>
          </p:nvPr>
        </p:nvSpPr>
        <p:spPr>
          <a:xfrm>
            <a:off x="1024128" y="3552092"/>
            <a:ext cx="9720073" cy="2757268"/>
          </a:xfrm>
        </p:spPr>
        <p:txBody>
          <a:bodyPr>
            <a:normAutofit/>
          </a:bodyPr>
          <a:lstStyle/>
          <a:p>
            <a:pPr algn="ctr"/>
            <a:r>
              <a:rPr lang="en-US" b="1" dirty="0" smtClean="0">
                <a:latin typeface="Arial" panose="020B0604020202020204" pitchFamily="34" charset="0"/>
                <a:cs typeface="Arial" panose="020B0604020202020204" pitchFamily="34" charset="0"/>
              </a:rPr>
              <a:t>BY </a:t>
            </a:r>
            <a:endParaRPr lang="en-US" b="1" dirty="0">
              <a:latin typeface="Arial" panose="020B0604020202020204" pitchFamily="34" charset="0"/>
              <a:cs typeface="Arial" panose="020B0604020202020204" pitchFamily="34" charset="0"/>
            </a:endParaRPr>
          </a:p>
          <a:p>
            <a:pPr algn="ct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DR AYODEJI O. OLARINMOYE</a:t>
            </a:r>
          </a:p>
          <a:p>
            <a:pPr algn="ctr"/>
            <a:r>
              <a:rPr lang="en-US" b="1" dirty="0" smtClean="0">
                <a:latin typeface="Arial" panose="020B0604020202020204" pitchFamily="34" charset="0"/>
                <a:cs typeface="Arial" panose="020B0604020202020204" pitchFamily="34" charset="0"/>
              </a:rPr>
              <a:t>D.V.M, M.P.V.M, Ph.D. [Ibadan, Nigeria ], MPH [LLU, USA]</a:t>
            </a:r>
            <a:endParaRPr lang="en-US"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E3CC57D-769A-4F85-B8BF-B5F8AC275D15}" type="slidenum">
              <a:rPr lang="en-US" smtClean="0"/>
              <a:t>23</a:t>
            </a:fld>
            <a:endParaRPr lang="en-US"/>
          </a:p>
        </p:txBody>
      </p:sp>
      <p:sp>
        <p:nvSpPr>
          <p:cNvPr id="6" name="Date Placeholder 5"/>
          <p:cNvSpPr>
            <a:spLocks noGrp="1"/>
          </p:cNvSpPr>
          <p:nvPr>
            <p:ph type="dt" sz="half" idx="10"/>
          </p:nvPr>
        </p:nvSpPr>
        <p:spPr/>
        <p:txBody>
          <a:bodyPr/>
          <a:lstStyle/>
          <a:p>
            <a:fld id="{531D98EA-A371-4AE6-9698-454D3727618D}" type="datetime1">
              <a:rPr lang="en-GB" smtClean="0"/>
              <a:t>11/02/2025</a:t>
            </a:fld>
            <a:endParaRPr lang="en-GB"/>
          </a:p>
        </p:txBody>
      </p:sp>
    </p:spTree>
    <p:extLst>
      <p:ext uri="{BB962C8B-B14F-4D97-AF65-F5344CB8AC3E}">
        <p14:creationId xmlns:p14="http://schemas.microsoft.com/office/powerpoint/2010/main" val="2233436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Black" panose="020B0A04020102020204" pitchFamily="34" charset="0"/>
              </a:rPr>
              <a:t>ANTIBIOTIC RESISTANCE: KEY DEFINITIONS</a:t>
            </a:r>
            <a:endParaRPr lang="en-US" sz="3200"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Antibiotic: a drug that can inhibit the growth of or destroy microorganisms.</a:t>
            </a:r>
          </a:p>
          <a:p>
            <a:r>
              <a:rPr lang="en-US" dirty="0" smtClean="0">
                <a:latin typeface="Arial" panose="020B0604020202020204" pitchFamily="34" charset="0"/>
                <a:cs typeface="Arial" panose="020B0604020202020204" pitchFamily="34" charset="0"/>
              </a:rPr>
              <a:t>Antibiotic Resistance: A phenomenon characterized by the ability of a microorganism to resist (i.e. tolerate and survive) therapeutic concentrations of antibiotic preparations.</a:t>
            </a:r>
          </a:p>
          <a:p>
            <a:r>
              <a:rPr lang="en-US" dirty="0" smtClean="0">
                <a:latin typeface="Arial" panose="020B0604020202020204" pitchFamily="34" charset="0"/>
                <a:cs typeface="Arial" panose="020B0604020202020204" pitchFamily="34" charset="0"/>
              </a:rPr>
              <a:t>Organisms resistant to a minimum of </a:t>
            </a:r>
            <a:r>
              <a:rPr lang="en-US" b="1" dirty="0" smtClean="0">
                <a:solidFill>
                  <a:srgbClr val="FF0000"/>
                </a:solidFill>
                <a:latin typeface="Arial" panose="020B0604020202020204" pitchFamily="34" charset="0"/>
                <a:cs typeface="Arial" panose="020B0604020202020204" pitchFamily="34" charset="0"/>
              </a:rPr>
              <a:t>three classes</a:t>
            </a:r>
            <a:r>
              <a:rPr lang="en-US" dirty="0" smtClean="0">
                <a:solidFill>
                  <a:srgbClr val="FF0000"/>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of antibiotics are regarded as Multi-drug Resistant (MDR) strains or phenotypes.</a:t>
            </a:r>
          </a:p>
          <a:p>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E3CC57D-769A-4F85-B8BF-B5F8AC275D15}" type="slidenum">
              <a:rPr lang="en-US" smtClean="0"/>
              <a:t>24</a:t>
            </a:fld>
            <a:endParaRPr lang="en-US"/>
          </a:p>
        </p:txBody>
      </p:sp>
      <p:sp>
        <p:nvSpPr>
          <p:cNvPr id="6" name="Date Placeholder 5"/>
          <p:cNvSpPr>
            <a:spLocks noGrp="1"/>
          </p:cNvSpPr>
          <p:nvPr>
            <p:ph type="dt" sz="half" idx="10"/>
          </p:nvPr>
        </p:nvSpPr>
        <p:spPr/>
        <p:txBody>
          <a:bodyPr/>
          <a:lstStyle/>
          <a:p>
            <a:fld id="{D1FE20EA-0C44-4C9D-A62D-1BBB84B06CB9}" type="datetime1">
              <a:rPr lang="en-GB" smtClean="0"/>
              <a:t>11/02/2025</a:t>
            </a:fld>
            <a:endParaRPr lang="en-GB"/>
          </a:p>
        </p:txBody>
      </p:sp>
    </p:spTree>
    <p:extLst>
      <p:ext uri="{BB962C8B-B14F-4D97-AF65-F5344CB8AC3E}">
        <p14:creationId xmlns:p14="http://schemas.microsoft.com/office/powerpoint/2010/main" val="796251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Arial Black" panose="020B0A04020102020204" pitchFamily="34" charset="0"/>
              </a:rPr>
              <a:t>Sources of Antibiotic Resistance Organisms in Food Animals </a:t>
            </a:r>
            <a:endParaRPr lang="en-US" sz="3200" dirty="0">
              <a:latin typeface="Arial Black" panose="020B0A04020102020204" pitchFamily="34" charset="0"/>
            </a:endParaRPr>
          </a:p>
        </p:txBody>
      </p:sp>
      <p:sp>
        <p:nvSpPr>
          <p:cNvPr id="3" name="Content Placeholder 2"/>
          <p:cNvSpPr>
            <a:spLocks noGrp="1"/>
          </p:cNvSpPr>
          <p:nvPr>
            <p:ph idx="1"/>
          </p:nvPr>
        </p:nvSpPr>
        <p:spPr>
          <a:xfrm>
            <a:off x="1024128" y="1740877"/>
            <a:ext cx="10786872" cy="4729827"/>
          </a:xfrm>
        </p:spPr>
        <p:txBody>
          <a:bodyPr>
            <a:noAutofit/>
          </a:bodyPr>
          <a:lstStyle/>
          <a:p>
            <a:pPr>
              <a:spcBef>
                <a:spcPts val="1800"/>
              </a:spcBef>
              <a:spcAft>
                <a:spcPts val="1800"/>
              </a:spcAft>
            </a:pPr>
            <a:r>
              <a:rPr lang="en-US" sz="2400" dirty="0" smtClean="0">
                <a:latin typeface="Arial" panose="020B0604020202020204" pitchFamily="34" charset="0"/>
                <a:cs typeface="Arial" panose="020B0604020202020204" pitchFamily="34" charset="0"/>
              </a:rPr>
              <a:t>Selection pressure for development of MDR plasmids is driven by the </a:t>
            </a:r>
            <a:r>
              <a:rPr lang="en-US" sz="2400" u="sng" dirty="0" smtClean="0">
                <a:latin typeface="Arial" panose="020B0604020202020204" pitchFamily="34" charset="0"/>
                <a:cs typeface="Arial" panose="020B0604020202020204" pitchFamily="34" charset="0"/>
              </a:rPr>
              <a:t>routine addition of antibiotics to animal feed and water for disease prevention and growth promotion </a:t>
            </a:r>
            <a:r>
              <a:rPr lang="en-US" sz="2400" dirty="0" smtClean="0">
                <a:latin typeface="Arial" panose="020B0604020202020204" pitchFamily="34" charset="0"/>
                <a:cs typeface="Arial" panose="020B0604020202020204" pitchFamily="34" charset="0"/>
              </a:rPr>
              <a:t>(Bager </a:t>
            </a:r>
            <a:r>
              <a:rPr lang="en-US" sz="2400" i="1" dirty="0" smtClean="0">
                <a:latin typeface="Arial" panose="020B0604020202020204" pitchFamily="34" charset="0"/>
                <a:cs typeface="Arial" panose="020B0604020202020204" pitchFamily="34" charset="0"/>
              </a:rPr>
              <a:t>et al</a:t>
            </a:r>
            <a:r>
              <a:rPr lang="en-US" sz="2400" dirty="0" smtClean="0">
                <a:latin typeface="Arial" panose="020B0604020202020204" pitchFamily="34" charset="0"/>
                <a:cs typeface="Arial" panose="020B0604020202020204" pitchFamily="34" charset="0"/>
              </a:rPr>
              <a:t>., 1997; Van den </a:t>
            </a:r>
            <a:r>
              <a:rPr lang="en-US" sz="2400" dirty="0" err="1" smtClean="0">
                <a:latin typeface="Arial" panose="020B0604020202020204" pitchFamily="34" charset="0"/>
                <a:cs typeface="Arial" panose="020B0604020202020204" pitchFamily="34" charset="0"/>
              </a:rPr>
              <a:t>Bogaard</a:t>
            </a:r>
            <a:r>
              <a:rPr lang="en-US" sz="2400" dirty="0" smtClean="0">
                <a:latin typeface="Arial" panose="020B0604020202020204" pitchFamily="34" charset="0"/>
                <a:cs typeface="Arial" panose="020B0604020202020204" pitchFamily="34" charset="0"/>
              </a:rPr>
              <a:t> &amp; Stobberingh, 1999). </a:t>
            </a:r>
          </a:p>
          <a:p>
            <a:pPr>
              <a:spcBef>
                <a:spcPts val="1800"/>
              </a:spcBef>
              <a:spcAft>
                <a:spcPts val="1800"/>
              </a:spcAft>
            </a:pP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rend of heavier usage and misuse of human antibiotics as poultry medications in Nigeria [Okoli </a:t>
            </a:r>
            <a:r>
              <a:rPr lang="en-US" sz="2400" i="1" dirty="0" smtClean="0">
                <a:latin typeface="Arial" panose="020B0604020202020204" pitchFamily="34" charset="0"/>
                <a:cs typeface="Arial" panose="020B0604020202020204" pitchFamily="34" charset="0"/>
              </a:rPr>
              <a:t>et al</a:t>
            </a:r>
            <a:r>
              <a:rPr lang="en-US" sz="2400" dirty="0" smtClean="0">
                <a:latin typeface="Arial" panose="020B0604020202020204" pitchFamily="34" charset="0"/>
                <a:cs typeface="Arial" panose="020B0604020202020204" pitchFamily="34" charset="0"/>
              </a:rPr>
              <a:t>., 2002; Olarinmoye </a:t>
            </a:r>
            <a:r>
              <a:rPr lang="en-US" sz="2400" i="1" dirty="0" smtClean="0">
                <a:latin typeface="Arial" panose="020B0604020202020204" pitchFamily="34" charset="0"/>
                <a:cs typeface="Arial" panose="020B0604020202020204" pitchFamily="34" charset="0"/>
              </a:rPr>
              <a:t>et al</a:t>
            </a:r>
            <a:r>
              <a:rPr lang="en-US" sz="2400" dirty="0" smtClean="0">
                <a:latin typeface="Arial" panose="020B0604020202020204" pitchFamily="34" charset="0"/>
                <a:cs typeface="Arial" panose="020B0604020202020204" pitchFamily="34" charset="0"/>
              </a:rPr>
              <a:t>., 2013]</a:t>
            </a:r>
          </a:p>
          <a:p>
            <a:pPr>
              <a:spcBef>
                <a:spcPts val="1800"/>
              </a:spcBef>
              <a:spcAft>
                <a:spcPts val="1800"/>
              </a:spcAft>
            </a:pPr>
            <a:r>
              <a:rPr lang="en-US" sz="2400" dirty="0" smtClean="0">
                <a:latin typeface="Arial" panose="020B0604020202020204" pitchFamily="34" charset="0"/>
                <a:cs typeface="Arial" panose="020B0604020202020204" pitchFamily="34" charset="0"/>
              </a:rPr>
              <a:t>Nigerian farmers routinely administer </a:t>
            </a:r>
            <a:r>
              <a:rPr lang="en-US" sz="2400" b="1" dirty="0" smtClean="0">
                <a:latin typeface="Arial" panose="020B0604020202020204" pitchFamily="34" charset="0"/>
                <a:cs typeface="Arial" panose="020B0604020202020204" pitchFamily="34" charset="0"/>
              </a:rPr>
              <a:t>antibiotics </a:t>
            </a:r>
            <a:r>
              <a:rPr lang="en-US" sz="2400" dirty="0" smtClean="0">
                <a:latin typeface="Arial" panose="020B0604020202020204" pitchFamily="34" charset="0"/>
                <a:cs typeface="Arial" panose="020B0604020202020204" pitchFamily="34" charset="0"/>
              </a:rPr>
              <a:t>(atimes human-veterinary antibiotics combos) to sick animals [Alhaji &amp; Isola, 2018; Olarinmoye et al., 2013].</a:t>
            </a:r>
          </a:p>
          <a:p>
            <a:pPr>
              <a:spcBef>
                <a:spcPts val="1800"/>
              </a:spcBef>
              <a:spcAft>
                <a:spcPts val="1800"/>
              </a:spcAft>
            </a:pPr>
            <a:r>
              <a:rPr lang="en-US" sz="2400" dirty="0" smtClean="0">
                <a:latin typeface="Arial" panose="020B0604020202020204" pitchFamily="34" charset="0"/>
                <a:cs typeface="Arial" panose="020B0604020202020204" pitchFamily="34" charset="0"/>
              </a:rPr>
              <a:t>Animal feeds contaminated with MDR bacteria (Okonko et al., 2010; Ezekiel et al., 2011).</a:t>
            </a:r>
          </a:p>
        </p:txBody>
      </p:sp>
      <p:sp>
        <p:nvSpPr>
          <p:cNvPr id="5" name="Slide Number Placeholder 4"/>
          <p:cNvSpPr>
            <a:spLocks noGrp="1"/>
          </p:cNvSpPr>
          <p:nvPr>
            <p:ph type="sldNum" sz="quarter" idx="12"/>
          </p:nvPr>
        </p:nvSpPr>
        <p:spPr/>
        <p:txBody>
          <a:bodyPr/>
          <a:lstStyle/>
          <a:p>
            <a:fld id="{6E3CC57D-769A-4F85-B8BF-B5F8AC275D15}" type="slidenum">
              <a:rPr lang="en-US" smtClean="0"/>
              <a:t>25</a:t>
            </a:fld>
            <a:endParaRPr lang="en-US"/>
          </a:p>
        </p:txBody>
      </p:sp>
      <p:sp>
        <p:nvSpPr>
          <p:cNvPr id="6" name="Date Placeholder 5"/>
          <p:cNvSpPr>
            <a:spLocks noGrp="1"/>
          </p:cNvSpPr>
          <p:nvPr>
            <p:ph type="dt" sz="half" idx="10"/>
          </p:nvPr>
        </p:nvSpPr>
        <p:spPr/>
        <p:txBody>
          <a:bodyPr/>
          <a:lstStyle/>
          <a:p>
            <a:fld id="{A7B84B4B-4D1A-4321-905B-8869F39500FC}" type="datetime1">
              <a:rPr lang="en-GB" smtClean="0"/>
              <a:t>11/02/2025</a:t>
            </a:fld>
            <a:endParaRPr lang="en-GB"/>
          </a:p>
        </p:txBody>
      </p:sp>
    </p:spTree>
    <p:extLst>
      <p:ext uri="{BB962C8B-B14F-4D97-AF65-F5344CB8AC3E}">
        <p14:creationId xmlns:p14="http://schemas.microsoft.com/office/powerpoint/2010/main" val="3487240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153338"/>
            <a:ext cx="9720072" cy="1130339"/>
          </a:xfrm>
        </p:spPr>
        <p:txBody>
          <a:bodyPr>
            <a:normAutofit/>
          </a:bodyPr>
          <a:lstStyle/>
          <a:p>
            <a:r>
              <a:rPr lang="en-US" sz="3200" dirty="0" smtClean="0">
                <a:latin typeface="Arial Black" panose="020B0A04020102020204" pitchFamily="34" charset="0"/>
              </a:rPr>
              <a:t>GRIM STATS [South-West Nigeria]</a:t>
            </a:r>
            <a:endParaRPr lang="en-US" sz="3200" dirty="0">
              <a:latin typeface="Arial Black" panose="020B0A04020102020204" pitchFamily="34" charset="0"/>
            </a:endParaRPr>
          </a:p>
        </p:txBody>
      </p:sp>
      <p:sp>
        <p:nvSpPr>
          <p:cNvPr id="3" name="Content Placeholder 2"/>
          <p:cNvSpPr>
            <a:spLocks noGrp="1"/>
          </p:cNvSpPr>
          <p:nvPr>
            <p:ph idx="1"/>
          </p:nvPr>
        </p:nvSpPr>
        <p:spPr>
          <a:xfrm>
            <a:off x="756138" y="1055077"/>
            <a:ext cx="11435862" cy="5689947"/>
          </a:xfrm>
        </p:spPr>
        <p:txBody>
          <a:bodyPr>
            <a:noAutofit/>
          </a:bodyPr>
          <a:lstStyle/>
          <a:p>
            <a:pPr>
              <a:spcBef>
                <a:spcPts val="1200"/>
              </a:spcBef>
              <a:spcAft>
                <a:spcPts val="1200"/>
              </a:spcAft>
            </a:pPr>
            <a:r>
              <a:rPr lang="en-US" sz="2000" dirty="0" smtClean="0"/>
              <a:t>Avian Pathogenic Escherichia Coli [APEC] isolates from across SW Nigeria found to be </a:t>
            </a:r>
            <a:r>
              <a:rPr lang="en-US" sz="2000" b="1" dirty="0" smtClean="0"/>
              <a:t>highly resistant </a:t>
            </a:r>
            <a:r>
              <a:rPr lang="en-US" sz="2000" dirty="0" smtClean="0"/>
              <a:t>to </a:t>
            </a:r>
            <a:r>
              <a:rPr lang="en-US" sz="2000" dirty="0"/>
              <a:t>A</a:t>
            </a:r>
            <a:r>
              <a:rPr lang="en-US" sz="2000" dirty="0" smtClean="0"/>
              <a:t>moxicillin (</a:t>
            </a:r>
            <a:r>
              <a:rPr lang="en-US" sz="2000" b="1" dirty="0" smtClean="0">
                <a:solidFill>
                  <a:srgbClr val="FF0000"/>
                </a:solidFill>
              </a:rPr>
              <a:t>99.2%</a:t>
            </a:r>
            <a:r>
              <a:rPr lang="en-US" sz="2000" dirty="0" smtClean="0"/>
              <a:t>), Chloramphenicol (</a:t>
            </a:r>
            <a:r>
              <a:rPr lang="en-US" sz="2000" b="1" dirty="0" smtClean="0">
                <a:solidFill>
                  <a:srgbClr val="FF0000"/>
                </a:solidFill>
              </a:rPr>
              <a:t>96.5%</a:t>
            </a:r>
            <a:r>
              <a:rPr lang="en-US" sz="2000" dirty="0" smtClean="0"/>
              <a:t>), Tetracycline (</a:t>
            </a:r>
            <a:r>
              <a:rPr lang="en-US" sz="2000" b="1" dirty="0" smtClean="0">
                <a:solidFill>
                  <a:srgbClr val="FF0000"/>
                </a:solidFill>
              </a:rPr>
              <a:t>91.4%</a:t>
            </a:r>
            <a:r>
              <a:rPr lang="en-US" sz="2000" dirty="0" smtClean="0"/>
              <a:t>), and </a:t>
            </a:r>
            <a:r>
              <a:rPr lang="en-US" sz="2000" dirty="0" err="1" smtClean="0"/>
              <a:t>Ofloxacin</a:t>
            </a:r>
            <a:r>
              <a:rPr lang="en-US" sz="2000" dirty="0" smtClean="0"/>
              <a:t> (</a:t>
            </a:r>
            <a:r>
              <a:rPr lang="en-US" sz="2000" b="1" dirty="0" smtClean="0">
                <a:solidFill>
                  <a:srgbClr val="FF0000"/>
                </a:solidFill>
              </a:rPr>
              <a:t>86.4%</a:t>
            </a:r>
            <a:r>
              <a:rPr lang="en-US" sz="2000" dirty="0" smtClean="0"/>
              <a:t>); and </a:t>
            </a:r>
            <a:r>
              <a:rPr lang="en-US" sz="2000" b="1" dirty="0" smtClean="0"/>
              <a:t>moderately resistant </a:t>
            </a:r>
            <a:r>
              <a:rPr lang="en-US" sz="2000" dirty="0" smtClean="0"/>
              <a:t>to Gentamicin (</a:t>
            </a:r>
            <a:r>
              <a:rPr lang="en-US" sz="2000" b="1" dirty="0" smtClean="0">
                <a:solidFill>
                  <a:srgbClr val="FF0000"/>
                </a:solidFill>
              </a:rPr>
              <a:t>67.2%</a:t>
            </a:r>
            <a:r>
              <a:rPr lang="en-US" sz="2000" dirty="0" smtClean="0"/>
              <a:t>), </a:t>
            </a:r>
            <a:r>
              <a:rPr lang="en-US" sz="2000" dirty="0"/>
              <a:t>A</a:t>
            </a:r>
            <a:r>
              <a:rPr lang="en-US" sz="2000" dirty="0" smtClean="0"/>
              <a:t>ugmentin (</a:t>
            </a:r>
            <a:r>
              <a:rPr lang="en-US" sz="2000" b="1" dirty="0" smtClean="0">
                <a:solidFill>
                  <a:srgbClr val="FF0000"/>
                </a:solidFill>
              </a:rPr>
              <a:t>63.5%</a:t>
            </a:r>
            <a:r>
              <a:rPr lang="en-US" sz="2000" dirty="0" smtClean="0"/>
              <a:t>), Nitrofurantoin (</a:t>
            </a:r>
            <a:r>
              <a:rPr lang="en-US" sz="2000" b="1" dirty="0" smtClean="0">
                <a:solidFill>
                  <a:srgbClr val="FF0000"/>
                </a:solidFill>
              </a:rPr>
              <a:t>51.7%</a:t>
            </a:r>
            <a:r>
              <a:rPr lang="en-US" sz="2000" dirty="0" smtClean="0"/>
              <a:t>), [Olarinmoye </a:t>
            </a:r>
            <a:r>
              <a:rPr lang="en-US" sz="2000" i="1" dirty="0" smtClean="0"/>
              <a:t>et al., </a:t>
            </a:r>
            <a:r>
              <a:rPr lang="en-US" sz="2000" dirty="0" smtClean="0"/>
              <a:t>2013]</a:t>
            </a:r>
          </a:p>
          <a:p>
            <a:pPr>
              <a:spcBef>
                <a:spcPts val="1200"/>
              </a:spcBef>
              <a:spcAft>
                <a:spcPts val="1200"/>
              </a:spcAft>
            </a:pPr>
            <a:r>
              <a:rPr lang="en-US" sz="2000" dirty="0"/>
              <a:t>W</a:t>
            </a:r>
            <a:r>
              <a:rPr lang="en-US" sz="2000" dirty="0" smtClean="0"/>
              <a:t>orrisome that </a:t>
            </a:r>
            <a:r>
              <a:rPr lang="en-US" sz="2000" b="1" dirty="0" smtClean="0">
                <a:solidFill>
                  <a:srgbClr val="FF0000"/>
                </a:solidFill>
              </a:rPr>
              <a:t>14.3%</a:t>
            </a:r>
            <a:r>
              <a:rPr lang="en-US" sz="2000" dirty="0" smtClean="0"/>
              <a:t> of the APEC isolates were resistant to 200 μg of Str. (10X the rec</a:t>
            </a:r>
            <a:fld id="{E3B5CAC9-4545-48FE-9DC9-D0A263079681}" type="slidenum">
              <a:rPr lang="en-US" sz="2000" smtClean="0"/>
              <a:t>26</a:t>
            </a:fld>
            <a:r>
              <a:rPr lang="en-US" sz="2000" dirty="0" err="1" smtClean="0"/>
              <a:t>ommended</a:t>
            </a:r>
            <a:r>
              <a:rPr lang="en-US" sz="2000" dirty="0" smtClean="0"/>
              <a:t> disc concentration for Kirby-Bauer gel diffusion test) were resistant [Olarinmoye </a:t>
            </a:r>
            <a:r>
              <a:rPr lang="en-US" sz="2000" i="1" dirty="0" smtClean="0"/>
              <a:t>et al</a:t>
            </a:r>
            <a:r>
              <a:rPr lang="en-US" sz="2000" dirty="0" smtClean="0"/>
              <a:t>., 2013].</a:t>
            </a:r>
          </a:p>
          <a:p>
            <a:pPr>
              <a:spcBef>
                <a:spcPts val="1200"/>
              </a:spcBef>
              <a:spcAft>
                <a:spcPts val="1200"/>
              </a:spcAft>
            </a:pPr>
            <a:r>
              <a:rPr lang="en-US" sz="2000" dirty="0" smtClean="0"/>
              <a:t>Overall </a:t>
            </a:r>
            <a:r>
              <a:rPr lang="en-US" sz="2000" b="1" dirty="0" smtClean="0">
                <a:solidFill>
                  <a:srgbClr val="FF0000"/>
                </a:solidFill>
              </a:rPr>
              <a:t>84.68%</a:t>
            </a:r>
            <a:r>
              <a:rPr lang="en-US" sz="2000" dirty="0" smtClean="0"/>
              <a:t> (431/509) of APEC isolates from SW Nigeria were MDR phenotypes; one-third of all the isolates (</a:t>
            </a:r>
            <a:r>
              <a:rPr lang="en-US" sz="2000" b="1" dirty="0" smtClean="0">
                <a:solidFill>
                  <a:srgbClr val="FF0000"/>
                </a:solidFill>
              </a:rPr>
              <a:t>33.22%, 169/509 isolates</a:t>
            </a:r>
            <a:r>
              <a:rPr lang="en-US" sz="2000" dirty="0" smtClean="0"/>
              <a:t>) were pan-resistant to all the afore-mentioned antibiotics [Olarinmoye </a:t>
            </a:r>
            <a:r>
              <a:rPr lang="en-US" sz="2000" i="1" dirty="0" smtClean="0"/>
              <a:t>et al</a:t>
            </a:r>
            <a:r>
              <a:rPr lang="en-US" sz="2000" dirty="0" smtClean="0"/>
              <a:t>. 2013].</a:t>
            </a:r>
          </a:p>
          <a:p>
            <a:pPr>
              <a:spcBef>
                <a:spcPts val="1200"/>
              </a:spcBef>
              <a:spcAft>
                <a:spcPts val="1200"/>
              </a:spcAft>
            </a:pPr>
            <a:r>
              <a:rPr lang="en-US" sz="2000" dirty="0"/>
              <a:t>P</a:t>
            </a:r>
            <a:r>
              <a:rPr lang="en-US" sz="2000" dirty="0" smtClean="0"/>
              <a:t>revalence of </a:t>
            </a:r>
            <a:r>
              <a:rPr lang="en-US" sz="2000" i="1" dirty="0" smtClean="0"/>
              <a:t>E. coli </a:t>
            </a:r>
            <a:r>
              <a:rPr lang="en-US" sz="2000" dirty="0" smtClean="0"/>
              <a:t>and MDR </a:t>
            </a:r>
            <a:r>
              <a:rPr lang="en-US" sz="2000" i="1" dirty="0" smtClean="0"/>
              <a:t>E. coli </a:t>
            </a:r>
            <a:r>
              <a:rPr lang="en-US" sz="2000" dirty="0" smtClean="0"/>
              <a:t>at the Live Bird Market level were 80% and 56.3%, respectively; Notably high resistance rates observed for </a:t>
            </a:r>
            <a:r>
              <a:rPr lang="en-US" sz="2000" dirty="0" err="1"/>
              <a:t>C</a:t>
            </a:r>
            <a:r>
              <a:rPr lang="en-US" sz="2000" dirty="0" err="1" smtClean="0"/>
              <a:t>eftazidime</a:t>
            </a:r>
            <a:r>
              <a:rPr lang="en-US" sz="2000" dirty="0" smtClean="0"/>
              <a:t> (</a:t>
            </a:r>
            <a:r>
              <a:rPr lang="en-US" sz="2000" b="1" dirty="0" smtClean="0">
                <a:solidFill>
                  <a:srgbClr val="FF0000"/>
                </a:solidFill>
              </a:rPr>
              <a:t>96.9%</a:t>
            </a:r>
            <a:r>
              <a:rPr lang="en-US" sz="2000" dirty="0" smtClean="0"/>
              <a:t>) and </a:t>
            </a:r>
            <a:r>
              <a:rPr lang="en-US" sz="2000" dirty="0" err="1"/>
              <a:t>I</a:t>
            </a:r>
            <a:r>
              <a:rPr lang="en-US" sz="2000" dirty="0" err="1" smtClean="0"/>
              <a:t>mipenem</a:t>
            </a:r>
            <a:r>
              <a:rPr lang="en-US" sz="2000" dirty="0" smtClean="0"/>
              <a:t> (</a:t>
            </a:r>
            <a:r>
              <a:rPr lang="en-US" sz="2000" b="1" dirty="0" smtClean="0">
                <a:solidFill>
                  <a:srgbClr val="FF0000"/>
                </a:solidFill>
              </a:rPr>
              <a:t>90.6%</a:t>
            </a:r>
            <a:r>
              <a:rPr lang="en-US" sz="2000" dirty="0" smtClean="0"/>
              <a:t>) and odds of MDR E. coli increased eight-fold in poultry kept by Live Bird Sellers who use antibiotics as prophylaxis [</a:t>
            </a:r>
            <a:r>
              <a:rPr lang="en-US" sz="2000" dirty="0" err="1" smtClean="0"/>
              <a:t>Adebowale</a:t>
            </a:r>
            <a:r>
              <a:rPr lang="en-US" sz="2000" dirty="0" smtClean="0"/>
              <a:t> et al., 2022]</a:t>
            </a:r>
          </a:p>
          <a:p>
            <a:pPr>
              <a:spcBef>
                <a:spcPts val="1200"/>
              </a:spcBef>
              <a:spcAft>
                <a:spcPts val="1200"/>
              </a:spcAft>
            </a:pPr>
            <a:r>
              <a:rPr lang="en-US" sz="2000" dirty="0" smtClean="0"/>
              <a:t>High prevalence rate of MDR bacteria resistant to </a:t>
            </a:r>
            <a:r>
              <a:rPr lang="en-US" sz="2000" dirty="0" err="1" smtClean="0"/>
              <a:t>Oxyetracycline</a:t>
            </a:r>
            <a:r>
              <a:rPr lang="en-US" sz="2000" dirty="0" smtClean="0"/>
              <a:t> (</a:t>
            </a:r>
            <a:r>
              <a:rPr lang="en-US" sz="2000" b="1" dirty="0" smtClean="0">
                <a:solidFill>
                  <a:srgbClr val="FF0000"/>
                </a:solidFill>
              </a:rPr>
              <a:t>94.34%</a:t>
            </a:r>
            <a:r>
              <a:rPr lang="en-US" sz="2000" dirty="0" smtClean="0"/>
              <a:t>) detected in fishes and attributed to abuse of the drug in fish farming [Oladele et al. 2021].</a:t>
            </a:r>
          </a:p>
          <a:p>
            <a:pPr>
              <a:spcBef>
                <a:spcPts val="1200"/>
              </a:spcBef>
              <a:spcAft>
                <a:spcPts val="1200"/>
              </a:spcAft>
            </a:pPr>
            <a:endParaRPr lang="en-US" sz="2000" dirty="0" smtClean="0"/>
          </a:p>
          <a:p>
            <a:pPr>
              <a:spcBef>
                <a:spcPts val="1200"/>
              </a:spcBef>
              <a:spcAft>
                <a:spcPts val="1200"/>
              </a:spcAft>
            </a:pPr>
            <a:endParaRPr lang="en-US" sz="2000" dirty="0" smtClean="0"/>
          </a:p>
        </p:txBody>
      </p:sp>
      <p:sp>
        <p:nvSpPr>
          <p:cNvPr id="5" name="Slide Number Placeholder 4"/>
          <p:cNvSpPr>
            <a:spLocks noGrp="1"/>
          </p:cNvSpPr>
          <p:nvPr>
            <p:ph type="sldNum" sz="quarter" idx="12"/>
          </p:nvPr>
        </p:nvSpPr>
        <p:spPr/>
        <p:txBody>
          <a:bodyPr/>
          <a:lstStyle/>
          <a:p>
            <a:fld id="{6E3CC57D-769A-4F85-B8BF-B5F8AC275D15}" type="slidenum">
              <a:rPr lang="en-US" smtClean="0"/>
              <a:t>26</a:t>
            </a:fld>
            <a:endParaRPr lang="en-US"/>
          </a:p>
        </p:txBody>
      </p:sp>
      <p:sp>
        <p:nvSpPr>
          <p:cNvPr id="6" name="Date Placeholder 5"/>
          <p:cNvSpPr>
            <a:spLocks noGrp="1"/>
          </p:cNvSpPr>
          <p:nvPr>
            <p:ph type="dt" sz="half" idx="10"/>
          </p:nvPr>
        </p:nvSpPr>
        <p:spPr/>
        <p:txBody>
          <a:bodyPr/>
          <a:lstStyle/>
          <a:p>
            <a:fld id="{549AAE8A-D35D-4B78-AC37-AD24720572C6}" type="datetime1">
              <a:rPr lang="en-GB" smtClean="0"/>
              <a:t>11/02/2025</a:t>
            </a:fld>
            <a:endParaRPr lang="en-GB"/>
          </a:p>
        </p:txBody>
      </p:sp>
    </p:spTree>
    <p:extLst>
      <p:ext uri="{BB962C8B-B14F-4D97-AF65-F5344CB8AC3E}">
        <p14:creationId xmlns:p14="http://schemas.microsoft.com/office/powerpoint/2010/main" val="921404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latin typeface="Arial Black" panose="020B0A04020102020204" pitchFamily="34" charset="0"/>
              </a:rPr>
              <a:t>Occurrence of MDR Bacteria in Food Animal Production Systems: Veterinary and Economic Implications </a:t>
            </a:r>
            <a:endParaRPr lang="en-US" sz="2800" b="1"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514350" indent="-514350">
              <a:spcBef>
                <a:spcPts val="1800"/>
              </a:spcBef>
              <a:spcAft>
                <a:spcPts val="1800"/>
              </a:spcAft>
              <a:buFont typeface="+mj-lt"/>
              <a:buAutoNum type="arabicPeriod"/>
            </a:pPr>
            <a:r>
              <a:rPr lang="en-US" sz="2400" dirty="0" smtClean="0">
                <a:latin typeface="Arial" panose="020B0604020202020204" pitchFamily="34" charset="0"/>
                <a:cs typeface="Arial" panose="020B0604020202020204" pitchFamily="34" charset="0"/>
              </a:rPr>
              <a:t>Higher morbidities</a:t>
            </a:r>
          </a:p>
          <a:p>
            <a:pPr marL="514350" indent="-514350">
              <a:spcBef>
                <a:spcPts val="1800"/>
              </a:spcBef>
              <a:spcAft>
                <a:spcPts val="1800"/>
              </a:spcAft>
              <a:buFont typeface="+mj-lt"/>
              <a:buAutoNum type="arabicPeriod"/>
            </a:pPr>
            <a:r>
              <a:rPr lang="en-US" sz="2400" dirty="0" smtClean="0">
                <a:latin typeface="Arial" panose="020B0604020202020204" pitchFamily="34" charset="0"/>
                <a:cs typeface="Arial" panose="020B0604020202020204" pitchFamily="34" charset="0"/>
              </a:rPr>
              <a:t>Need for prolonged treatment of sick animals</a:t>
            </a:r>
          </a:p>
          <a:p>
            <a:pPr marL="514350" indent="-514350">
              <a:spcBef>
                <a:spcPts val="1800"/>
              </a:spcBef>
              <a:spcAft>
                <a:spcPts val="1800"/>
              </a:spcAft>
              <a:buFont typeface="+mj-lt"/>
              <a:buAutoNum type="arabicPeriod"/>
            </a:pPr>
            <a:r>
              <a:rPr lang="en-US" sz="2400" dirty="0" smtClean="0">
                <a:latin typeface="Arial" panose="020B0604020202020204" pitchFamily="34" charset="0"/>
                <a:cs typeface="Arial" panose="020B0604020202020204" pitchFamily="34" charset="0"/>
              </a:rPr>
              <a:t>Higher treatment failure rates and mortalities</a:t>
            </a:r>
          </a:p>
          <a:p>
            <a:pPr marL="514350" indent="-514350">
              <a:spcBef>
                <a:spcPts val="1800"/>
              </a:spcBef>
              <a:spcAft>
                <a:spcPts val="1800"/>
              </a:spcAft>
              <a:buFont typeface="+mj-lt"/>
              <a:buAutoNum type="arabicPeriod"/>
            </a:pPr>
            <a:r>
              <a:rPr lang="en-US" sz="2400" dirty="0" smtClean="0">
                <a:latin typeface="Arial" panose="020B0604020202020204" pitchFamily="34" charset="0"/>
                <a:cs typeface="Arial" panose="020B0604020202020204" pitchFamily="34" charset="0"/>
              </a:rPr>
              <a:t>Costly drug changes that add to production costs for meat, dairy and eggs and lower farmers’ profits. </a:t>
            </a:r>
            <a:endParaRPr lang="en-US" sz="2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E3CC57D-769A-4F85-B8BF-B5F8AC275D15}" type="slidenum">
              <a:rPr lang="en-US" smtClean="0"/>
              <a:t>27</a:t>
            </a:fld>
            <a:endParaRPr lang="en-US"/>
          </a:p>
        </p:txBody>
      </p:sp>
      <p:sp>
        <p:nvSpPr>
          <p:cNvPr id="6" name="Date Placeholder 5"/>
          <p:cNvSpPr>
            <a:spLocks noGrp="1"/>
          </p:cNvSpPr>
          <p:nvPr>
            <p:ph type="dt" sz="half" idx="10"/>
          </p:nvPr>
        </p:nvSpPr>
        <p:spPr/>
        <p:txBody>
          <a:bodyPr/>
          <a:lstStyle/>
          <a:p>
            <a:fld id="{6D3BBF22-A2A6-4069-B932-8C52221C0337}" type="datetime1">
              <a:rPr lang="en-GB" smtClean="0"/>
              <a:t>11/02/2025</a:t>
            </a:fld>
            <a:endParaRPr lang="en-GB"/>
          </a:p>
        </p:txBody>
      </p:sp>
    </p:spTree>
    <p:extLst>
      <p:ext uri="{BB962C8B-B14F-4D97-AF65-F5344CB8AC3E}">
        <p14:creationId xmlns:p14="http://schemas.microsoft.com/office/powerpoint/2010/main" val="3814679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Black" panose="020B0A04020102020204" pitchFamily="34" charset="0"/>
              </a:rPr>
              <a:t>The Public Health Consequences </a:t>
            </a:r>
            <a:endParaRPr lang="en-US" sz="3200" b="1"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a:spcBef>
                <a:spcPts val="1800"/>
              </a:spcBef>
              <a:spcAft>
                <a:spcPts val="1800"/>
              </a:spcAft>
            </a:pPr>
            <a:r>
              <a:rPr lang="en-US" sz="2400" dirty="0" smtClean="0">
                <a:latin typeface="Arial" panose="020B0604020202020204" pitchFamily="34" charset="0"/>
                <a:cs typeface="Arial" panose="020B0604020202020204" pitchFamily="34" charset="0"/>
              </a:rPr>
              <a:t>MDR bacteria spill-overs into the human food chain could have grave public health implications  ̶</a:t>
            </a:r>
          </a:p>
          <a:p>
            <a:pPr marL="971550" lvl="1" indent="-514350">
              <a:spcBef>
                <a:spcPts val="1800"/>
              </a:spcBef>
              <a:spcAft>
                <a:spcPts val="1800"/>
              </a:spcAft>
              <a:buFont typeface="+mj-lt"/>
              <a:buAutoNum type="arabicPeriod"/>
            </a:pPr>
            <a:r>
              <a:rPr lang="en-US" dirty="0" smtClean="0">
                <a:latin typeface="Arial" panose="020B0604020202020204" pitchFamily="34" charset="0"/>
                <a:cs typeface="Arial" panose="020B0604020202020204" pitchFamily="34" charset="0"/>
              </a:rPr>
              <a:t>MDR bacteria may select for drug resistant </a:t>
            </a:r>
            <a:r>
              <a:rPr lang="en-US" b="1" dirty="0" smtClean="0">
                <a:latin typeface="Arial" panose="020B0604020202020204" pitchFamily="34" charset="0"/>
                <a:cs typeface="Arial" panose="020B0604020202020204" pitchFamily="34" charset="0"/>
              </a:rPr>
              <a:t>zoonotic bacteria </a:t>
            </a:r>
            <a:r>
              <a:rPr lang="en-US" dirty="0" smtClean="0">
                <a:latin typeface="Arial" panose="020B0604020202020204" pitchFamily="34" charset="0"/>
                <a:cs typeface="Arial" panose="020B0604020202020204" pitchFamily="34" charset="0"/>
              </a:rPr>
              <a:t>such as Salmonella and Campylobacter. </a:t>
            </a:r>
          </a:p>
          <a:p>
            <a:pPr marL="971550" lvl="1" indent="-514350">
              <a:spcBef>
                <a:spcPts val="1800"/>
              </a:spcBef>
              <a:spcAft>
                <a:spcPts val="1800"/>
              </a:spcAft>
              <a:buFont typeface="+mj-lt"/>
              <a:buAutoNum type="arabicPeriod"/>
            </a:pPr>
            <a:r>
              <a:rPr lang="en-US" dirty="0" smtClean="0">
                <a:latin typeface="Arial" panose="020B0604020202020204" pitchFamily="34" charset="0"/>
                <a:cs typeface="Arial" panose="020B0604020202020204" pitchFamily="34" charset="0"/>
              </a:rPr>
              <a:t>MDR bacteria cause higher morbidities, prolonged hospitalizations, the need for use of newer and expensive drugs, and greater risk of mortalities in the elderly and infants.</a:t>
            </a:r>
          </a:p>
          <a:p>
            <a:pPr marL="971550" lvl="1" indent="-514350">
              <a:spcBef>
                <a:spcPts val="1800"/>
              </a:spcBef>
              <a:spcAft>
                <a:spcPts val="1800"/>
              </a:spcAft>
              <a:buFont typeface="+mj-lt"/>
              <a:buAutoNum type="arabicPeriod"/>
            </a:pPr>
            <a:endParaRPr lang="en-US" dirty="0" smtClean="0">
              <a:latin typeface="Arial" panose="020B0604020202020204" pitchFamily="34" charset="0"/>
              <a:cs typeface="Arial" panose="020B0604020202020204" pitchFamily="34" charset="0"/>
            </a:endParaRPr>
          </a:p>
          <a:p>
            <a:pPr marL="971550" lvl="1" indent="-514350">
              <a:spcBef>
                <a:spcPts val="1800"/>
              </a:spcBef>
              <a:spcAft>
                <a:spcPts val="1800"/>
              </a:spcAft>
              <a:buFont typeface="+mj-lt"/>
              <a:buAutoNum type="arabicPeriod"/>
            </a:pPr>
            <a:endParaRPr lang="en-US"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E3CC57D-769A-4F85-B8BF-B5F8AC275D15}" type="slidenum">
              <a:rPr lang="en-US" smtClean="0"/>
              <a:t>28</a:t>
            </a:fld>
            <a:endParaRPr lang="en-US"/>
          </a:p>
        </p:txBody>
      </p:sp>
      <p:sp>
        <p:nvSpPr>
          <p:cNvPr id="6" name="Date Placeholder 5"/>
          <p:cNvSpPr>
            <a:spLocks noGrp="1"/>
          </p:cNvSpPr>
          <p:nvPr>
            <p:ph type="dt" sz="half" idx="10"/>
          </p:nvPr>
        </p:nvSpPr>
        <p:spPr/>
        <p:txBody>
          <a:bodyPr/>
          <a:lstStyle/>
          <a:p>
            <a:fld id="{4D00F5FA-07E9-42A7-8568-43854EF13C52}" type="datetime1">
              <a:rPr lang="en-GB" smtClean="0"/>
              <a:t>11/02/2025</a:t>
            </a:fld>
            <a:endParaRPr lang="en-GB"/>
          </a:p>
        </p:txBody>
      </p:sp>
    </p:spTree>
    <p:extLst>
      <p:ext uri="{BB962C8B-B14F-4D97-AF65-F5344CB8AC3E}">
        <p14:creationId xmlns:p14="http://schemas.microsoft.com/office/powerpoint/2010/main" val="1150824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Black" panose="020B0A04020102020204" pitchFamily="34" charset="0"/>
                <a:cs typeface="Arial" panose="020B0604020202020204" pitchFamily="34" charset="0"/>
              </a:rPr>
              <a:t>Prevention and Control</a:t>
            </a:r>
            <a:endParaRPr lang="en-US" sz="3200" b="1" dirty="0">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a:xfrm>
            <a:off x="615462" y="1617785"/>
            <a:ext cx="11213123" cy="4726745"/>
          </a:xfrm>
        </p:spPr>
        <p:txBody>
          <a:bodyPr>
            <a:noAutofit/>
          </a:bodyPr>
          <a:lstStyle/>
          <a:p>
            <a:pPr>
              <a:spcBef>
                <a:spcPts val="1200"/>
              </a:spcBef>
              <a:spcAft>
                <a:spcPts val="1200"/>
              </a:spcAft>
            </a:pPr>
            <a:r>
              <a:rPr lang="en-US" sz="2300" b="1" dirty="0" smtClean="0">
                <a:latin typeface="Arial" panose="020B0604020202020204" pitchFamily="34" charset="0"/>
                <a:cs typeface="Arial" panose="020B0604020202020204" pitchFamily="34" charset="0"/>
              </a:rPr>
              <a:t>Holistic approach needed;</a:t>
            </a:r>
            <a:r>
              <a:rPr lang="en-US" sz="2300" dirty="0" smtClean="0">
                <a:latin typeface="Arial" panose="020B0604020202020204" pitchFamily="34" charset="0"/>
                <a:cs typeface="Arial" panose="020B0604020202020204" pitchFamily="34" charset="0"/>
              </a:rPr>
              <a:t> active involvement and cooperation of farmers, hatchery operators, drug importers and marketers, veterinary/allied professionals, and government regulatory agencies at all levels;</a:t>
            </a:r>
          </a:p>
          <a:p>
            <a:pPr>
              <a:spcBef>
                <a:spcPts val="1200"/>
              </a:spcBef>
              <a:spcAft>
                <a:spcPts val="1200"/>
              </a:spcAft>
            </a:pPr>
            <a:r>
              <a:rPr lang="en-US" sz="2300" b="1" dirty="0" smtClean="0">
                <a:latin typeface="Arial" panose="020B0604020202020204" pitchFamily="34" charset="0"/>
                <a:cs typeface="Arial" panose="020B0604020202020204" pitchFamily="34" charset="0"/>
              </a:rPr>
              <a:t>Mass awareness campaigns</a:t>
            </a:r>
            <a:r>
              <a:rPr lang="en-US" sz="2300" dirty="0" smtClean="0">
                <a:latin typeface="Arial" panose="020B0604020202020204" pitchFamily="34" charset="0"/>
                <a:cs typeface="Arial" panose="020B0604020202020204" pitchFamily="34" charset="0"/>
              </a:rPr>
              <a:t> by vet extension agencies to sensitize poultry and livestock farmers and feed millers on benefits of rational administration of antibiotics to farm animals;</a:t>
            </a:r>
          </a:p>
          <a:p>
            <a:pPr>
              <a:spcBef>
                <a:spcPts val="1200"/>
              </a:spcBef>
              <a:spcAft>
                <a:spcPts val="1200"/>
              </a:spcAft>
            </a:pPr>
            <a:r>
              <a:rPr lang="en-US" sz="2300" b="1" dirty="0">
                <a:latin typeface="Arial" panose="020B0604020202020204" pitchFamily="34" charset="0"/>
                <a:cs typeface="Arial" panose="020B0604020202020204" pitchFamily="34" charset="0"/>
              </a:rPr>
              <a:t>S</a:t>
            </a:r>
            <a:r>
              <a:rPr lang="en-US" sz="2300" b="1" dirty="0" smtClean="0">
                <a:latin typeface="Arial" panose="020B0604020202020204" pitchFamily="34" charset="0"/>
                <a:cs typeface="Arial" panose="020B0604020202020204" pitchFamily="34" charset="0"/>
              </a:rPr>
              <a:t>tricter enforcement of extant laws. </a:t>
            </a:r>
            <a:r>
              <a:rPr lang="en-US" sz="2300" dirty="0" smtClean="0">
                <a:latin typeface="Arial" panose="020B0604020202020204" pitchFamily="34" charset="0"/>
                <a:cs typeface="Arial" panose="020B0604020202020204" pitchFamily="34" charset="0"/>
              </a:rPr>
              <a:t>Section 6.23 (Sub-section 5) of the National Drug Policy requires vet drugs to be dispensed based only on prescriptions given by authorized and registered veterinary practitioners in Nigeria;</a:t>
            </a:r>
          </a:p>
          <a:p>
            <a:pPr>
              <a:spcBef>
                <a:spcPts val="1200"/>
              </a:spcBef>
              <a:spcAft>
                <a:spcPts val="1200"/>
              </a:spcAft>
            </a:pPr>
            <a:r>
              <a:rPr lang="en-US" sz="2300" b="1" dirty="0">
                <a:latin typeface="Arial" panose="020B0604020202020204" pitchFamily="34" charset="0"/>
                <a:cs typeface="Arial" panose="020B0604020202020204" pitchFamily="34" charset="0"/>
              </a:rPr>
              <a:t>R</a:t>
            </a:r>
            <a:r>
              <a:rPr lang="en-US" sz="2300" b="1" dirty="0" smtClean="0">
                <a:latin typeface="Arial" panose="020B0604020202020204" pitchFamily="34" charset="0"/>
                <a:cs typeface="Arial" panose="020B0604020202020204" pitchFamily="34" charset="0"/>
              </a:rPr>
              <a:t>esearch into nutraceuticals </a:t>
            </a:r>
            <a:r>
              <a:rPr lang="en-US" sz="2300" dirty="0" smtClean="0">
                <a:latin typeface="Arial" panose="020B0604020202020204" pitchFamily="34" charset="0"/>
                <a:cs typeface="Arial" panose="020B0604020202020204" pitchFamily="34" charset="0"/>
              </a:rPr>
              <a:t>(medicinal plants) as alternatives to antibiotics in animal nutrition and production (</a:t>
            </a:r>
            <a:r>
              <a:rPr lang="en-US" sz="2300" dirty="0" err="1" smtClean="0">
                <a:latin typeface="Arial" panose="020B0604020202020204" pitchFamily="34" charset="0"/>
                <a:cs typeface="Arial" panose="020B0604020202020204" pitchFamily="34" charset="0"/>
              </a:rPr>
              <a:t>Olumide</a:t>
            </a:r>
            <a:r>
              <a:rPr lang="en-US" sz="2300" dirty="0" smtClean="0">
                <a:latin typeface="Arial" panose="020B0604020202020204" pitchFamily="34" charset="0"/>
                <a:cs typeface="Arial" panose="020B0604020202020204" pitchFamily="34" charset="0"/>
              </a:rPr>
              <a:t> </a:t>
            </a:r>
            <a:r>
              <a:rPr lang="en-US" sz="2300" i="1" dirty="0" smtClean="0">
                <a:latin typeface="Arial" panose="020B0604020202020204" pitchFamily="34" charset="0"/>
                <a:cs typeface="Arial" panose="020B0604020202020204" pitchFamily="34" charset="0"/>
              </a:rPr>
              <a:t>et al </a:t>
            </a:r>
            <a:r>
              <a:rPr lang="en-US" sz="2300" dirty="0" smtClean="0">
                <a:latin typeface="Arial" panose="020B0604020202020204" pitchFamily="34" charset="0"/>
                <a:cs typeface="Arial" panose="020B0604020202020204" pitchFamily="34" charset="0"/>
              </a:rPr>
              <a:t>2022 a &amp; b; </a:t>
            </a:r>
            <a:r>
              <a:rPr lang="en-US" sz="2300" dirty="0" err="1" smtClean="0">
                <a:latin typeface="Arial" panose="020B0604020202020204" pitchFamily="34" charset="0"/>
                <a:cs typeface="Arial" panose="020B0604020202020204" pitchFamily="34" charset="0"/>
              </a:rPr>
              <a:t>Ajibade</a:t>
            </a:r>
            <a:r>
              <a:rPr lang="en-US" sz="2300" dirty="0" smtClean="0">
                <a:latin typeface="Arial" panose="020B0604020202020204" pitchFamily="34" charset="0"/>
                <a:cs typeface="Arial" panose="020B0604020202020204" pitchFamily="34" charset="0"/>
              </a:rPr>
              <a:t> </a:t>
            </a:r>
            <a:r>
              <a:rPr lang="en-US" sz="2300" i="1" dirty="0" smtClean="0">
                <a:latin typeface="Arial" panose="020B0604020202020204" pitchFamily="34" charset="0"/>
                <a:cs typeface="Arial" panose="020B0604020202020204" pitchFamily="34" charset="0"/>
              </a:rPr>
              <a:t>et al</a:t>
            </a:r>
            <a:r>
              <a:rPr lang="en-US" sz="2300" dirty="0" smtClean="0">
                <a:latin typeface="Arial" panose="020B0604020202020204" pitchFamily="34" charset="0"/>
                <a:cs typeface="Arial" panose="020B0604020202020204" pitchFamily="34" charset="0"/>
              </a:rPr>
              <a:t>. 2023; Akintunde et al, 2023).</a:t>
            </a:r>
            <a:endParaRPr lang="en-US" sz="2300" i="1"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E3CC57D-769A-4F85-B8BF-B5F8AC275D15}" type="slidenum">
              <a:rPr lang="en-US" smtClean="0"/>
              <a:t>29</a:t>
            </a:fld>
            <a:endParaRPr lang="en-US"/>
          </a:p>
        </p:txBody>
      </p:sp>
      <p:sp>
        <p:nvSpPr>
          <p:cNvPr id="6" name="Date Placeholder 5"/>
          <p:cNvSpPr>
            <a:spLocks noGrp="1"/>
          </p:cNvSpPr>
          <p:nvPr>
            <p:ph type="dt" sz="half" idx="10"/>
          </p:nvPr>
        </p:nvSpPr>
        <p:spPr/>
        <p:txBody>
          <a:bodyPr/>
          <a:lstStyle/>
          <a:p>
            <a:fld id="{D375CFC3-91AF-47F5-9EB9-2541CB17E825}" type="datetime1">
              <a:rPr lang="en-GB" smtClean="0"/>
              <a:t>11/02/2025</a:t>
            </a:fld>
            <a:endParaRPr lang="en-GB"/>
          </a:p>
        </p:txBody>
      </p:sp>
    </p:spTree>
    <p:extLst>
      <p:ext uri="{BB962C8B-B14F-4D97-AF65-F5344CB8AC3E}">
        <p14:creationId xmlns:p14="http://schemas.microsoft.com/office/powerpoint/2010/main" val="3706819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ANTIMICROBIAL AGENTS</a:t>
            </a:r>
            <a:endParaRPr lang="en-GB" dirty="0"/>
          </a:p>
        </p:txBody>
      </p:sp>
      <p:sp>
        <p:nvSpPr>
          <p:cNvPr id="3" name="Content Placeholder 2"/>
          <p:cNvSpPr>
            <a:spLocks noGrp="1"/>
          </p:cNvSpPr>
          <p:nvPr>
            <p:ph idx="1"/>
          </p:nvPr>
        </p:nvSpPr>
        <p:spPr/>
        <p:txBody>
          <a:bodyPr/>
          <a:lstStyle/>
          <a:p>
            <a:pPr algn="just"/>
            <a:r>
              <a:rPr lang="en-US" dirty="0" smtClean="0"/>
              <a:t>The introduction of antibiotics revolutionized the practice of medicine and as such the health of man by making previously lethal infections readily treatable while cancer </a:t>
            </a:r>
            <a:r>
              <a:rPr lang="en-US" dirty="0"/>
              <a:t>c</a:t>
            </a:r>
            <a:r>
              <a:rPr lang="en-US" dirty="0" smtClean="0"/>
              <a:t>hemotherapy and organ transplantation possible. </a:t>
            </a:r>
            <a:endParaRPr lang="en-GB" dirty="0"/>
          </a:p>
        </p:txBody>
      </p:sp>
      <p:pic>
        <p:nvPicPr>
          <p:cNvPr id="4" name="Content Placeholder 3"/>
          <p:cNvPicPr>
            <a:picLocks noChangeAspect="1"/>
          </p:cNvPicPr>
          <p:nvPr/>
        </p:nvPicPr>
        <p:blipFill rotWithShape="1">
          <a:blip r:embed="rId2"/>
          <a:srcRect l="-40" t="-662" r="1544" b="21522"/>
          <a:stretch/>
        </p:blipFill>
        <p:spPr>
          <a:xfrm>
            <a:off x="6323526" y="3876541"/>
            <a:ext cx="5030273" cy="2818728"/>
          </a:xfrm>
          <a:prstGeom prst="rect">
            <a:avLst/>
          </a:prstGeom>
        </p:spPr>
      </p:pic>
      <p:sp>
        <p:nvSpPr>
          <p:cNvPr id="5" name="Slide Number Placeholder 4"/>
          <p:cNvSpPr>
            <a:spLocks noGrp="1"/>
          </p:cNvSpPr>
          <p:nvPr>
            <p:ph type="sldNum" sz="quarter" idx="12"/>
          </p:nvPr>
        </p:nvSpPr>
        <p:spPr/>
        <p:txBody>
          <a:bodyPr/>
          <a:lstStyle/>
          <a:p>
            <a:fld id="{5C982766-49A0-44A1-9184-EE6E9CE11558}" type="slidenum">
              <a:rPr lang="en-GB" smtClean="0"/>
              <a:t>3</a:t>
            </a:fld>
            <a:endParaRPr lang="en-GB"/>
          </a:p>
        </p:txBody>
      </p:sp>
      <p:sp>
        <p:nvSpPr>
          <p:cNvPr id="6" name="Date Placeholder 5"/>
          <p:cNvSpPr>
            <a:spLocks noGrp="1"/>
          </p:cNvSpPr>
          <p:nvPr>
            <p:ph type="dt" sz="half" idx="10"/>
          </p:nvPr>
        </p:nvSpPr>
        <p:spPr/>
        <p:txBody>
          <a:bodyPr/>
          <a:lstStyle/>
          <a:p>
            <a:fld id="{EC259669-0D97-41CF-83D1-EFE5FFCBF52E}" type="datetime1">
              <a:rPr lang="en-GB" smtClean="0"/>
              <a:t>11/02/2025</a:t>
            </a:fld>
            <a:endParaRPr lang="en-GB"/>
          </a:p>
        </p:txBody>
      </p:sp>
    </p:spTree>
    <p:extLst>
      <p:ext uri="{BB962C8B-B14F-4D97-AF65-F5344CB8AC3E}">
        <p14:creationId xmlns:p14="http://schemas.microsoft.com/office/powerpoint/2010/main" val="521945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5724144"/>
          </a:xfrm>
        </p:spPr>
        <p:txBody>
          <a:bodyPr>
            <a:noAutofit/>
          </a:bodyPr>
          <a:lstStyle/>
          <a:p>
            <a:pPr algn="ctr"/>
            <a:r>
              <a:rPr lang="en-US" b="1" cap="none" dirty="0" smtClean="0">
                <a:latin typeface="Arial Black" panose="020B0A04020102020204" pitchFamily="34" charset="0"/>
                <a:cs typeface="Arial" panose="020B0604020202020204" pitchFamily="34" charset="0"/>
              </a:rPr>
              <a:t>Thank you for listening</a:t>
            </a:r>
            <a:endParaRPr lang="en-US" b="1" cap="none" dirty="0">
              <a:latin typeface="Arial Black" panose="020B0A040201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E3CC57D-769A-4F85-B8BF-B5F8AC275D15}" type="slidenum">
              <a:rPr lang="en-US" smtClean="0"/>
              <a:t>30</a:t>
            </a:fld>
            <a:endParaRPr lang="en-US"/>
          </a:p>
        </p:txBody>
      </p:sp>
      <p:sp>
        <p:nvSpPr>
          <p:cNvPr id="6" name="Date Placeholder 5"/>
          <p:cNvSpPr>
            <a:spLocks noGrp="1"/>
          </p:cNvSpPr>
          <p:nvPr>
            <p:ph type="dt" sz="half" idx="10"/>
          </p:nvPr>
        </p:nvSpPr>
        <p:spPr/>
        <p:txBody>
          <a:bodyPr/>
          <a:lstStyle/>
          <a:p>
            <a:fld id="{F8EF714A-FEDA-4179-BD3E-5B84567187F1}" type="datetime1">
              <a:rPr lang="en-GB" smtClean="0"/>
              <a:t>11/02/2025</a:t>
            </a:fld>
            <a:endParaRPr lang="en-GB"/>
          </a:p>
        </p:txBody>
      </p:sp>
    </p:spTree>
    <p:extLst>
      <p:ext uri="{BB962C8B-B14F-4D97-AF65-F5344CB8AC3E}">
        <p14:creationId xmlns:p14="http://schemas.microsoft.com/office/powerpoint/2010/main" val="263488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3859"/>
          </a:xfrm>
        </p:spPr>
        <p:txBody>
          <a:bodyPr>
            <a:normAutofit fontScale="90000"/>
          </a:bodyPr>
          <a:lstStyle/>
          <a:p>
            <a:r>
              <a:rPr lang="en-US" dirty="0">
                <a:latin typeface="Arial Black" panose="020B0A04020102020204" pitchFamily="34" charset="0"/>
                <a:cs typeface="Arial" panose="020B0604020202020204" pitchFamily="34" charset="0"/>
              </a:rPr>
              <a:t>R</a:t>
            </a:r>
            <a:r>
              <a:rPr lang="en-US" dirty="0" smtClean="0">
                <a:latin typeface="Arial Black" panose="020B0A04020102020204" pitchFamily="34" charset="0"/>
                <a:cs typeface="Arial" panose="020B0604020202020204" pitchFamily="34" charset="0"/>
              </a:rPr>
              <a:t>eferences</a:t>
            </a:r>
            <a:endParaRPr lang="en-US" dirty="0">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a:xfrm>
            <a:off x="710979" y="1157714"/>
            <a:ext cx="10515600" cy="5062215"/>
          </a:xfrm>
        </p:spPr>
        <p:txBody>
          <a:bodyPr>
            <a:noAutofit/>
          </a:bodyPr>
          <a:lstStyle/>
          <a:p>
            <a:pPr marL="514350" indent="-514350">
              <a:buFont typeface="+mj-lt"/>
              <a:buAutoNum type="arabicPeriod"/>
            </a:pPr>
            <a:r>
              <a:rPr lang="en-US" sz="1200" dirty="0" err="1" smtClean="0">
                <a:latin typeface="Arial" panose="020B0604020202020204" pitchFamily="34" charset="0"/>
                <a:cs typeface="Arial" panose="020B0604020202020204" pitchFamily="34" charset="0"/>
              </a:rPr>
              <a:t>Adebowale</a:t>
            </a:r>
            <a:r>
              <a:rPr lang="en-US" sz="1200" dirty="0" smtClean="0">
                <a:latin typeface="Arial" panose="020B0604020202020204" pitchFamily="34" charset="0"/>
                <a:cs typeface="Arial" panose="020B0604020202020204" pitchFamily="34" charset="0"/>
              </a:rPr>
              <a:t>, O., </a:t>
            </a:r>
            <a:r>
              <a:rPr lang="en-US" sz="1200" dirty="0" err="1" smtClean="0">
                <a:latin typeface="Arial" panose="020B0604020202020204" pitchFamily="34" charset="0"/>
                <a:cs typeface="Arial" panose="020B0604020202020204" pitchFamily="34" charset="0"/>
              </a:rPr>
              <a:t>Makanjuola</a:t>
            </a:r>
            <a:r>
              <a:rPr lang="en-US" sz="1200" dirty="0" smtClean="0">
                <a:latin typeface="Arial" panose="020B0604020202020204" pitchFamily="34" charset="0"/>
                <a:cs typeface="Arial" panose="020B0604020202020204" pitchFamily="34" charset="0"/>
              </a:rPr>
              <a:t>, M., </a:t>
            </a:r>
            <a:r>
              <a:rPr lang="en-US" sz="1200" dirty="0" err="1" smtClean="0">
                <a:latin typeface="Arial" panose="020B0604020202020204" pitchFamily="34" charset="0"/>
                <a:cs typeface="Arial" panose="020B0604020202020204" pitchFamily="34" charset="0"/>
              </a:rPr>
              <a:t>Bankole</a:t>
            </a:r>
            <a:r>
              <a:rPr lang="en-US" sz="1200" dirty="0" smtClean="0">
                <a:latin typeface="Arial" panose="020B0604020202020204" pitchFamily="34" charset="0"/>
                <a:cs typeface="Arial" panose="020B0604020202020204" pitchFamily="34" charset="0"/>
              </a:rPr>
              <a:t>, N., </a:t>
            </a:r>
            <a:r>
              <a:rPr lang="en-US" sz="1200" dirty="0" err="1" smtClean="0">
                <a:latin typeface="Arial" panose="020B0604020202020204" pitchFamily="34" charset="0"/>
                <a:cs typeface="Arial" panose="020B0604020202020204" pitchFamily="34" charset="0"/>
              </a:rPr>
              <a:t>Olasoju</a:t>
            </a:r>
            <a:r>
              <a:rPr lang="en-US" sz="1200" dirty="0" smtClean="0">
                <a:latin typeface="Arial" panose="020B0604020202020204" pitchFamily="34" charset="0"/>
                <a:cs typeface="Arial" panose="020B0604020202020204" pitchFamily="34" charset="0"/>
              </a:rPr>
              <a:t>, M., </a:t>
            </a:r>
            <a:r>
              <a:rPr lang="en-US" sz="1200" dirty="0" err="1" smtClean="0">
                <a:latin typeface="Arial" panose="020B0604020202020204" pitchFamily="34" charset="0"/>
                <a:cs typeface="Arial" panose="020B0604020202020204" pitchFamily="34" charset="0"/>
              </a:rPr>
              <a:t>Alamu</a:t>
            </a:r>
            <a:r>
              <a:rPr lang="en-US" sz="1200" dirty="0" smtClean="0">
                <a:latin typeface="Arial" panose="020B0604020202020204" pitchFamily="34" charset="0"/>
                <a:cs typeface="Arial" panose="020B0604020202020204" pitchFamily="34" charset="0"/>
              </a:rPr>
              <a:t>, A., </a:t>
            </a:r>
            <a:r>
              <a:rPr lang="en-US" sz="1200" dirty="0" err="1" smtClean="0">
                <a:latin typeface="Arial" panose="020B0604020202020204" pitchFamily="34" charset="0"/>
                <a:cs typeface="Arial" panose="020B0604020202020204" pitchFamily="34" charset="0"/>
              </a:rPr>
              <a:t>Kperegbeyi</a:t>
            </a:r>
            <a:r>
              <a:rPr lang="en-US" sz="1200" dirty="0" smtClean="0">
                <a:latin typeface="Arial" panose="020B0604020202020204" pitchFamily="34" charset="0"/>
                <a:cs typeface="Arial" panose="020B0604020202020204" pitchFamily="34" charset="0"/>
              </a:rPr>
              <a:t>, E., ... &amp; </a:t>
            </a:r>
            <a:r>
              <a:rPr lang="en-US" sz="1200" dirty="0" err="1" smtClean="0">
                <a:latin typeface="Arial" panose="020B0604020202020204" pitchFamily="34" charset="0"/>
                <a:cs typeface="Arial" panose="020B0604020202020204" pitchFamily="34" charset="0"/>
              </a:rPr>
              <a:t>Fasina</a:t>
            </a:r>
            <a:r>
              <a:rPr lang="en-US" sz="1200" dirty="0" smtClean="0">
                <a:latin typeface="Arial" panose="020B0604020202020204" pitchFamily="34" charset="0"/>
                <a:cs typeface="Arial" panose="020B0604020202020204" pitchFamily="34" charset="0"/>
              </a:rPr>
              <a:t>, F. O. (2022). Multi-drug resistant Escherichia coli, biosecurity and anti-microbial use in live bird markets, Abeokuta, Nigeria. Antibiotics, 11(2), 253.</a:t>
            </a:r>
          </a:p>
          <a:p>
            <a:pPr marL="514350" indent="-514350">
              <a:buFont typeface="+mj-lt"/>
              <a:buAutoNum type="arabicPeriod"/>
            </a:pPr>
            <a:r>
              <a:rPr lang="en-US" sz="1200" dirty="0" smtClean="0">
                <a:latin typeface="Arial" panose="020B0604020202020204" pitchFamily="34" charset="0"/>
                <a:cs typeface="Arial" panose="020B0604020202020204" pitchFamily="34" charset="0"/>
              </a:rPr>
              <a:t>Akintunde, A. O., Ndubuisi-</a:t>
            </a:r>
            <a:r>
              <a:rPr lang="en-US" sz="1200" dirty="0" err="1" smtClean="0">
                <a:latin typeface="Arial" panose="020B0604020202020204" pitchFamily="34" charset="0"/>
                <a:cs typeface="Arial" panose="020B0604020202020204" pitchFamily="34" charset="0"/>
              </a:rPr>
              <a:t>Ogbonna</a:t>
            </a:r>
            <a:r>
              <a:rPr lang="en-US" sz="1200" dirty="0" smtClean="0">
                <a:latin typeface="Arial" panose="020B0604020202020204" pitchFamily="34" charset="0"/>
                <a:cs typeface="Arial" panose="020B0604020202020204" pitchFamily="34" charset="0"/>
              </a:rPr>
              <a:t>, L. C., </a:t>
            </a:r>
            <a:r>
              <a:rPr lang="en-US" sz="1200" dirty="0" err="1" smtClean="0">
                <a:latin typeface="Arial" panose="020B0604020202020204" pitchFamily="34" charset="0"/>
                <a:cs typeface="Arial" panose="020B0604020202020204" pitchFamily="34" charset="0"/>
              </a:rPr>
              <a:t>Olorunfemi</a:t>
            </a:r>
            <a:r>
              <a:rPr lang="en-US" sz="1200" dirty="0" smtClean="0">
                <a:latin typeface="Arial" panose="020B0604020202020204" pitchFamily="34" charset="0"/>
                <a:cs typeface="Arial" panose="020B0604020202020204" pitchFamily="34" charset="0"/>
              </a:rPr>
              <a:t>, O. A., </a:t>
            </a:r>
            <a:r>
              <a:rPr lang="en-US" sz="1200" dirty="0" err="1" smtClean="0">
                <a:latin typeface="Arial" panose="020B0604020202020204" pitchFamily="34" charset="0"/>
                <a:cs typeface="Arial" panose="020B0604020202020204" pitchFamily="34" charset="0"/>
              </a:rPr>
              <a:t>Ladele</a:t>
            </a:r>
            <a:r>
              <a:rPr lang="en-US" sz="1200" dirty="0" smtClean="0">
                <a:latin typeface="Arial" panose="020B0604020202020204" pitchFamily="34" charset="0"/>
                <a:cs typeface="Arial" panose="020B0604020202020204" pitchFamily="34" charset="0"/>
              </a:rPr>
              <a:t>, M. M., </a:t>
            </a:r>
            <a:r>
              <a:rPr lang="en-US" sz="1200" dirty="0" err="1" smtClean="0">
                <a:latin typeface="Arial" panose="020B0604020202020204" pitchFamily="34" charset="0"/>
                <a:cs typeface="Arial" panose="020B0604020202020204" pitchFamily="34" charset="0"/>
              </a:rPr>
              <a:t>Shobo</a:t>
            </a:r>
            <a:r>
              <a:rPr lang="en-US" sz="1200" dirty="0" smtClean="0">
                <a:latin typeface="Arial" panose="020B0604020202020204" pitchFamily="34" charset="0"/>
                <a:cs typeface="Arial" panose="020B0604020202020204" pitchFamily="34" charset="0"/>
              </a:rPr>
              <a:t>, B. A., </a:t>
            </a:r>
            <a:r>
              <a:rPr lang="en-US" sz="1200" dirty="0" err="1" smtClean="0">
                <a:latin typeface="Arial" panose="020B0604020202020204" pitchFamily="34" charset="0"/>
                <a:cs typeface="Arial" panose="020B0604020202020204" pitchFamily="34" charset="0"/>
              </a:rPr>
              <a:t>Adewole</a:t>
            </a:r>
            <a:r>
              <a:rPr lang="en-US" sz="1200" dirty="0" smtClean="0">
                <a:latin typeface="Arial" panose="020B0604020202020204" pitchFamily="34" charset="0"/>
                <a:cs typeface="Arial" panose="020B0604020202020204" pitchFamily="34" charset="0"/>
              </a:rPr>
              <a:t>, S. A., &amp; </a:t>
            </a:r>
            <a:r>
              <a:rPr lang="en-US" sz="1200" dirty="0" err="1" smtClean="0">
                <a:latin typeface="Arial" panose="020B0604020202020204" pitchFamily="34" charset="0"/>
                <a:cs typeface="Arial" panose="020B0604020202020204" pitchFamily="34" charset="0"/>
              </a:rPr>
              <a:t>Akinboye</a:t>
            </a:r>
            <a:r>
              <a:rPr lang="en-US" sz="1200" dirty="0" smtClean="0">
                <a:latin typeface="Arial" panose="020B0604020202020204" pitchFamily="34" charset="0"/>
                <a:cs typeface="Arial" panose="020B0604020202020204" pitchFamily="34" charset="0"/>
              </a:rPr>
              <a:t>, O. E. (2023). Nutritional and Ethno-Medicinal Potentials of Egg-Lime-Molasses Mixture in Livestock Production. Asian Journal of Dairy &amp; Food Research, 42(3).</a:t>
            </a:r>
          </a:p>
          <a:p>
            <a:pPr marL="514350" indent="-514350">
              <a:buFont typeface="+mj-lt"/>
              <a:buAutoNum type="arabicPeriod"/>
            </a:pPr>
            <a:r>
              <a:rPr lang="en-US" sz="1200" dirty="0" err="1" smtClean="0">
                <a:latin typeface="Arial" panose="020B0604020202020204" pitchFamily="34" charset="0"/>
                <a:cs typeface="Arial" panose="020B0604020202020204" pitchFamily="34" charset="0"/>
              </a:rPr>
              <a:t>Ajibade</a:t>
            </a:r>
            <a:r>
              <a:rPr lang="en-US" sz="1200" dirty="0" smtClean="0">
                <a:latin typeface="Arial" panose="020B0604020202020204" pitchFamily="34" charset="0"/>
                <a:cs typeface="Arial" panose="020B0604020202020204" pitchFamily="34" charset="0"/>
              </a:rPr>
              <a:t>, O., Tayo, G. O., </a:t>
            </a:r>
            <a:r>
              <a:rPr lang="en-US" sz="1200" dirty="0" err="1" smtClean="0">
                <a:latin typeface="Arial" panose="020B0604020202020204" pitchFamily="34" charset="0"/>
                <a:cs typeface="Arial" panose="020B0604020202020204" pitchFamily="34" charset="0"/>
              </a:rPr>
              <a:t>Olumide</a:t>
            </a:r>
            <a:r>
              <a:rPr lang="en-US" sz="1200" dirty="0" smtClean="0">
                <a:latin typeface="Arial" panose="020B0604020202020204" pitchFamily="34" charset="0"/>
                <a:cs typeface="Arial" panose="020B0604020202020204" pitchFamily="34" charset="0"/>
              </a:rPr>
              <a:t>, M. D., &amp; Akintunde, A. O. (2023). Effect of </a:t>
            </a:r>
            <a:r>
              <a:rPr lang="en-US" sz="1200" dirty="0" err="1" smtClean="0">
                <a:latin typeface="Arial" panose="020B0604020202020204" pitchFamily="34" charset="0"/>
                <a:cs typeface="Arial" panose="020B0604020202020204" pitchFamily="34" charset="0"/>
              </a:rPr>
              <a:t>Centella</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asiatica</a:t>
            </a:r>
            <a:r>
              <a:rPr lang="en-US" sz="1200" dirty="0" smtClean="0">
                <a:latin typeface="Arial" panose="020B0604020202020204" pitchFamily="34" charset="0"/>
                <a:cs typeface="Arial" panose="020B0604020202020204" pitchFamily="34" charset="0"/>
              </a:rPr>
              <a:t> as feed additive on blood profile, egg quality and gut microbial contents of ISA brown laying birds. Aceh Journal of Animal Science, 8(3), 87-94.</a:t>
            </a:r>
          </a:p>
          <a:p>
            <a:pPr marL="514350" indent="-514350">
              <a:buFont typeface="+mj-lt"/>
              <a:buAutoNum type="arabicPeriod"/>
            </a:pPr>
            <a:r>
              <a:rPr lang="en-US" sz="1200" dirty="0" smtClean="0">
                <a:latin typeface="Arial" panose="020B0604020202020204" pitchFamily="34" charset="0"/>
                <a:cs typeface="Arial" panose="020B0604020202020204" pitchFamily="34" charset="0"/>
              </a:rPr>
              <a:t>Alhaji, N. B., &amp; Isola, T. O. (2018). Antimicrobial usage by pastoralists in food animals in North-central Nigeria: The associated socio-cultural drivers for antimicrobials misuse and public health implications. One Health, 6, 41-47.</a:t>
            </a:r>
          </a:p>
          <a:p>
            <a:pPr marL="514350" indent="-514350">
              <a:buFont typeface="+mj-lt"/>
              <a:buAutoNum type="arabicPeriod"/>
            </a:pPr>
            <a:r>
              <a:rPr lang="en-US" sz="1200" dirty="0" smtClean="0">
                <a:latin typeface="Arial" panose="020B0604020202020204" pitchFamily="34" charset="0"/>
                <a:cs typeface="Arial" panose="020B0604020202020204" pitchFamily="34" charset="0"/>
              </a:rPr>
              <a:t>Ezekiel, C. N., Olarinmoye, A. O., </a:t>
            </a:r>
            <a:r>
              <a:rPr lang="en-US" sz="1200" dirty="0" err="1" smtClean="0">
                <a:latin typeface="Arial" panose="020B0604020202020204" pitchFamily="34" charset="0"/>
                <a:cs typeface="Arial" panose="020B0604020202020204" pitchFamily="34" charset="0"/>
              </a:rPr>
              <a:t>Oyinloye</a:t>
            </a:r>
            <a:r>
              <a:rPr lang="en-US" sz="1200" dirty="0" smtClean="0">
                <a:latin typeface="Arial" panose="020B0604020202020204" pitchFamily="34" charset="0"/>
                <a:cs typeface="Arial" panose="020B0604020202020204" pitchFamily="34" charset="0"/>
              </a:rPr>
              <a:t>, J. M. A., </a:t>
            </a:r>
            <a:r>
              <a:rPr lang="en-US" sz="1200" dirty="0" err="1" smtClean="0">
                <a:latin typeface="Arial" panose="020B0604020202020204" pitchFamily="34" charset="0"/>
                <a:cs typeface="Arial" panose="020B0604020202020204" pitchFamily="34" charset="0"/>
              </a:rPr>
              <a:t>Olaoye</a:t>
            </a:r>
            <a:r>
              <a:rPr lang="en-US" sz="1200" dirty="0" smtClean="0">
                <a:latin typeface="Arial" panose="020B0604020202020204" pitchFamily="34" charset="0"/>
                <a:cs typeface="Arial" panose="020B0604020202020204" pitchFamily="34" charset="0"/>
              </a:rPr>
              <a:t>, O. B., &amp; </a:t>
            </a:r>
            <a:r>
              <a:rPr lang="en-US" sz="1200" dirty="0" err="1" smtClean="0">
                <a:latin typeface="Arial" panose="020B0604020202020204" pitchFamily="34" charset="0"/>
                <a:cs typeface="Arial" panose="020B0604020202020204" pitchFamily="34" charset="0"/>
              </a:rPr>
              <a:t>Edun</a:t>
            </a:r>
            <a:r>
              <a:rPr lang="en-US" sz="1200" dirty="0" smtClean="0">
                <a:latin typeface="Arial" panose="020B0604020202020204" pitchFamily="34" charset="0"/>
                <a:cs typeface="Arial" panose="020B0604020202020204" pitchFamily="34" charset="0"/>
              </a:rPr>
              <a:t>, A. O. (2011). Distribution, antibiogram and multidrug resistance in Enterobacteriaceae from commercial poultry feeds in Nigeria. </a:t>
            </a:r>
            <a:r>
              <a:rPr lang="en-US" sz="1200" dirty="0" err="1" smtClean="0">
                <a:latin typeface="Arial" panose="020B0604020202020204" pitchFamily="34" charset="0"/>
                <a:cs typeface="Arial" panose="020B0604020202020204" pitchFamily="34" charset="0"/>
              </a:rPr>
              <a:t>Afr</a:t>
            </a:r>
            <a:r>
              <a:rPr lang="en-US" sz="1200" dirty="0" smtClean="0">
                <a:latin typeface="Arial" panose="020B0604020202020204" pitchFamily="34" charset="0"/>
                <a:cs typeface="Arial" panose="020B0604020202020204" pitchFamily="34" charset="0"/>
              </a:rPr>
              <a:t> j </a:t>
            </a:r>
            <a:r>
              <a:rPr lang="en-US" sz="1200" dirty="0" err="1" smtClean="0">
                <a:latin typeface="Arial" panose="020B0604020202020204" pitchFamily="34" charset="0"/>
                <a:cs typeface="Arial" panose="020B0604020202020204" pitchFamily="34" charset="0"/>
              </a:rPr>
              <a:t>microbiol</a:t>
            </a:r>
            <a:r>
              <a:rPr lang="en-US" sz="1200" dirty="0" smtClean="0">
                <a:latin typeface="Arial" panose="020B0604020202020204" pitchFamily="34" charset="0"/>
                <a:cs typeface="Arial" panose="020B0604020202020204" pitchFamily="34" charset="0"/>
              </a:rPr>
              <a:t> res, 5(3), 294-301.</a:t>
            </a:r>
          </a:p>
          <a:p>
            <a:pPr marL="514350" indent="-514350">
              <a:buFont typeface="+mj-lt"/>
              <a:buAutoNum type="arabicPeriod"/>
            </a:pPr>
            <a:r>
              <a:rPr lang="en-US" sz="1200" dirty="0" smtClean="0">
                <a:latin typeface="Arial" panose="020B0604020202020204" pitchFamily="34" charset="0"/>
                <a:cs typeface="Arial" panose="020B0604020202020204" pitchFamily="34" charset="0"/>
              </a:rPr>
              <a:t>National Drug Policy (2003). Control of Veterinary Drugs (First Revision). Federal Ministry of Health Nigeria in Collaboration with World Health Organization, Geneva. pp. 30-31.</a:t>
            </a:r>
          </a:p>
          <a:p>
            <a:pPr marL="514350" indent="-514350">
              <a:buFont typeface="+mj-lt"/>
              <a:buAutoNum type="arabicPeriod"/>
            </a:pPr>
            <a:r>
              <a:rPr lang="en-US" sz="1200" dirty="0" smtClean="0">
                <a:latin typeface="Arial" panose="020B0604020202020204" pitchFamily="34" charset="0"/>
                <a:cs typeface="Arial" panose="020B0604020202020204" pitchFamily="34" charset="0"/>
              </a:rPr>
              <a:t>Oladele, O. O., Olarinmoye, A. O., </a:t>
            </a:r>
            <a:r>
              <a:rPr lang="en-US" sz="1200" dirty="0" err="1" smtClean="0">
                <a:latin typeface="Arial" panose="020B0604020202020204" pitchFamily="34" charset="0"/>
                <a:cs typeface="Arial" panose="020B0604020202020204" pitchFamily="34" charset="0"/>
              </a:rPr>
              <a:t>Ntiwunka</a:t>
            </a:r>
            <a:r>
              <a:rPr lang="en-US" sz="1200" dirty="0" smtClean="0">
                <a:latin typeface="Arial" panose="020B0604020202020204" pitchFamily="34" charset="0"/>
                <a:cs typeface="Arial" panose="020B0604020202020204" pitchFamily="34" charset="0"/>
              </a:rPr>
              <a:t>, U. G., &amp; </a:t>
            </a:r>
            <a:r>
              <a:rPr lang="en-US" sz="1200" dirty="0" err="1" smtClean="0">
                <a:latin typeface="Arial" panose="020B0604020202020204" pitchFamily="34" charset="0"/>
                <a:cs typeface="Arial" panose="020B0604020202020204" pitchFamily="34" charset="0"/>
              </a:rPr>
              <a:t>Akintomide</a:t>
            </a:r>
            <a:r>
              <a:rPr lang="en-US" sz="1200" dirty="0" smtClean="0">
                <a:latin typeface="Arial" panose="020B0604020202020204" pitchFamily="34" charset="0"/>
                <a:cs typeface="Arial" panose="020B0604020202020204" pitchFamily="34" charset="0"/>
              </a:rPr>
              <a:t>, T. O. (2015). Survey of bacterial isolates from cases of fish disease outbreaks and their antibiotic susceptibility patterns. Nigerian Journal of Fisheries, 12(2), 901-906.</a:t>
            </a:r>
          </a:p>
          <a:p>
            <a:pPr marL="514350" indent="-514350">
              <a:buFont typeface="+mj-lt"/>
              <a:buAutoNum type="arabicPeriod"/>
            </a:pPr>
            <a:r>
              <a:rPr lang="en-US" sz="1200" dirty="0" smtClean="0">
                <a:latin typeface="Arial" panose="020B0604020202020204" pitchFamily="34" charset="0"/>
                <a:cs typeface="Arial" panose="020B0604020202020204" pitchFamily="34" charset="0"/>
              </a:rPr>
              <a:t>Olarinmoye, A.O., Oladele, O.O., </a:t>
            </a:r>
            <a:r>
              <a:rPr lang="en-US" sz="1200" dirty="0" err="1" smtClean="0">
                <a:latin typeface="Arial" panose="020B0604020202020204" pitchFamily="34" charset="0"/>
                <a:cs typeface="Arial" panose="020B0604020202020204" pitchFamily="34" charset="0"/>
              </a:rPr>
              <a:t>Adediji</a:t>
            </a:r>
            <a:r>
              <a:rPr lang="en-US" sz="1200" dirty="0" smtClean="0">
                <a:latin typeface="Arial" panose="020B0604020202020204" pitchFamily="34" charset="0"/>
                <a:cs typeface="Arial" panose="020B0604020202020204" pitchFamily="34" charset="0"/>
              </a:rPr>
              <a:t>, A.A., </a:t>
            </a:r>
            <a:r>
              <a:rPr lang="en-US" sz="1200" dirty="0" err="1" smtClean="0">
                <a:latin typeface="Arial" panose="020B0604020202020204" pitchFamily="34" charset="0"/>
                <a:cs typeface="Arial" panose="020B0604020202020204" pitchFamily="34" charset="0"/>
              </a:rPr>
              <a:t>Ntiwunka</a:t>
            </a:r>
            <a:r>
              <a:rPr lang="en-US" sz="1200" dirty="0" smtClean="0">
                <a:latin typeface="Arial" panose="020B0604020202020204" pitchFamily="34" charset="0"/>
                <a:cs typeface="Arial" panose="020B0604020202020204" pitchFamily="34" charset="0"/>
              </a:rPr>
              <a:t>, U.G. and Tayo, G.O. (2013). Antibiograms of avian pathogenic Escherichia coli isolates from commercial layers with colibacillosis in southwest Nigeria. Malaysian Journal of Microbiology 9(4):317-325. DOI: 10.21161/mjm.53013</a:t>
            </a:r>
          </a:p>
          <a:p>
            <a:pPr marL="514350" indent="-514350">
              <a:buFont typeface="+mj-lt"/>
              <a:buAutoNum type="arabicPeriod"/>
            </a:pPr>
            <a:r>
              <a:rPr lang="en-US" sz="1200" dirty="0" err="1" smtClean="0">
                <a:latin typeface="Arial" panose="020B0604020202020204" pitchFamily="34" charset="0"/>
                <a:cs typeface="Arial" panose="020B0604020202020204" pitchFamily="34" charset="0"/>
              </a:rPr>
              <a:t>Olumide</a:t>
            </a:r>
            <a:r>
              <a:rPr lang="en-US" sz="1200" dirty="0" smtClean="0">
                <a:latin typeface="Arial" panose="020B0604020202020204" pitchFamily="34" charset="0"/>
                <a:cs typeface="Arial" panose="020B0604020202020204" pitchFamily="34" charset="0"/>
              </a:rPr>
              <a:t>, M. D., Akintunde, A. O., &amp; </a:t>
            </a:r>
            <a:r>
              <a:rPr lang="en-US" sz="1200" dirty="0" err="1" smtClean="0">
                <a:latin typeface="Arial" panose="020B0604020202020204" pitchFamily="34" charset="0"/>
                <a:cs typeface="Arial" panose="020B0604020202020204" pitchFamily="34" charset="0"/>
              </a:rPr>
              <a:t>Kolu</a:t>
            </a:r>
            <a:r>
              <a:rPr lang="en-US" sz="1200" dirty="0" smtClean="0">
                <a:latin typeface="Arial" panose="020B0604020202020204" pitchFamily="34" charset="0"/>
                <a:cs typeface="Arial" panose="020B0604020202020204" pitchFamily="34" charset="0"/>
              </a:rPr>
              <a:t>, P. (2022a). Response of broiler chickens to substitution of vitamin-mineral premix with </a:t>
            </a:r>
            <a:r>
              <a:rPr lang="en-US" sz="1200" dirty="0" err="1" smtClean="0">
                <a:latin typeface="Arial" panose="020B0604020202020204" pitchFamily="34" charset="0"/>
                <a:cs typeface="Arial" panose="020B0604020202020204" pitchFamily="34" charset="0"/>
              </a:rPr>
              <a:t>Carica</a:t>
            </a:r>
            <a:r>
              <a:rPr lang="en-US" sz="1200" dirty="0" smtClean="0">
                <a:latin typeface="Arial" panose="020B0604020202020204" pitchFamily="34" charset="0"/>
                <a:cs typeface="Arial" panose="020B0604020202020204" pitchFamily="34" charset="0"/>
              </a:rPr>
              <a:t> papaya seed meal. Journal of the Indonesian Tropical Animal Agriculture, 47(3), 215-234.</a:t>
            </a:r>
          </a:p>
          <a:p>
            <a:pPr marL="514350" indent="-514350">
              <a:buFont typeface="+mj-lt"/>
              <a:buAutoNum type="arabicPeriod"/>
            </a:pPr>
            <a:r>
              <a:rPr lang="en-US" sz="1200" dirty="0" err="1" smtClean="0">
                <a:latin typeface="Arial" panose="020B0604020202020204" pitchFamily="34" charset="0"/>
                <a:cs typeface="Arial" panose="020B0604020202020204" pitchFamily="34" charset="0"/>
              </a:rPr>
              <a:t>Olumide</a:t>
            </a:r>
            <a:r>
              <a:rPr lang="en-US" sz="1200" dirty="0" smtClean="0">
                <a:latin typeface="Arial" panose="020B0604020202020204" pitchFamily="34" charset="0"/>
                <a:cs typeface="Arial" panose="020B0604020202020204" pitchFamily="34" charset="0"/>
              </a:rPr>
              <a:t>, M. D., Akintunde, A. O., Ndubuisi-</a:t>
            </a:r>
            <a:r>
              <a:rPr lang="en-US" sz="1200" dirty="0" err="1" smtClean="0">
                <a:latin typeface="Arial" panose="020B0604020202020204" pitchFamily="34" charset="0"/>
                <a:cs typeface="Arial" panose="020B0604020202020204" pitchFamily="34" charset="0"/>
              </a:rPr>
              <a:t>Ogbonna</a:t>
            </a:r>
            <a:r>
              <a:rPr lang="en-US" sz="1200" dirty="0" smtClean="0">
                <a:latin typeface="Arial" panose="020B0604020202020204" pitchFamily="34" charset="0"/>
                <a:cs typeface="Arial" panose="020B0604020202020204" pitchFamily="34" charset="0"/>
              </a:rPr>
              <a:t>, L. C., </a:t>
            </a:r>
            <a:r>
              <a:rPr lang="en-US" sz="1200" dirty="0" err="1" smtClean="0">
                <a:latin typeface="Arial" panose="020B0604020202020204" pitchFamily="34" charset="0"/>
                <a:cs typeface="Arial" panose="020B0604020202020204" pitchFamily="34" charset="0"/>
              </a:rPr>
              <a:t>Shobo</a:t>
            </a:r>
            <a:r>
              <a:rPr lang="en-US" sz="1200" dirty="0" smtClean="0">
                <a:latin typeface="Arial" panose="020B0604020202020204" pitchFamily="34" charset="0"/>
                <a:cs typeface="Arial" panose="020B0604020202020204" pitchFamily="34" charset="0"/>
              </a:rPr>
              <a:t>, B. A., </a:t>
            </a:r>
            <a:r>
              <a:rPr lang="en-US" sz="1200" dirty="0" err="1" smtClean="0">
                <a:latin typeface="Arial" panose="020B0604020202020204" pitchFamily="34" charset="0"/>
                <a:cs typeface="Arial" panose="020B0604020202020204" pitchFamily="34" charset="0"/>
              </a:rPr>
              <a:t>Oreagba</a:t>
            </a:r>
            <a:r>
              <a:rPr lang="en-US" sz="1200" dirty="0" smtClean="0">
                <a:latin typeface="Arial" panose="020B0604020202020204" pitchFamily="34" charset="0"/>
                <a:cs typeface="Arial" panose="020B0604020202020204" pitchFamily="34" charset="0"/>
              </a:rPr>
              <a:t>, T., &amp; </a:t>
            </a:r>
            <a:r>
              <a:rPr lang="en-US" sz="1200" dirty="0" err="1" smtClean="0">
                <a:latin typeface="Arial" panose="020B0604020202020204" pitchFamily="34" charset="0"/>
                <a:cs typeface="Arial" panose="020B0604020202020204" pitchFamily="34" charset="0"/>
              </a:rPr>
              <a:t>Isiadinso</a:t>
            </a:r>
            <a:r>
              <a:rPr lang="en-US" sz="1200" dirty="0" smtClean="0">
                <a:latin typeface="Arial" panose="020B0604020202020204" pitchFamily="34" charset="0"/>
                <a:cs typeface="Arial" panose="020B0604020202020204" pitchFamily="34" charset="0"/>
              </a:rPr>
              <a:t>, I. (2022b). Nutritional and </a:t>
            </a:r>
            <a:r>
              <a:rPr lang="en-US" sz="1200" dirty="0" err="1" smtClean="0">
                <a:latin typeface="Arial" panose="020B0604020202020204" pitchFamily="34" charset="0"/>
                <a:cs typeface="Arial" panose="020B0604020202020204" pitchFamily="34" charset="0"/>
              </a:rPr>
              <a:t>Ethnomedicinal</a:t>
            </a:r>
            <a:r>
              <a:rPr lang="en-US" sz="1200" dirty="0" smtClean="0">
                <a:latin typeface="Arial" panose="020B0604020202020204" pitchFamily="34" charset="0"/>
                <a:cs typeface="Arial" panose="020B0604020202020204" pitchFamily="34" charset="0"/>
              </a:rPr>
              <a:t> Potentials of </a:t>
            </a:r>
            <a:r>
              <a:rPr lang="en-US" sz="1200" dirty="0" err="1" smtClean="0">
                <a:latin typeface="Arial" panose="020B0604020202020204" pitchFamily="34" charset="0"/>
                <a:cs typeface="Arial" panose="020B0604020202020204" pitchFamily="34" charset="0"/>
              </a:rPr>
              <a:t>Parquetina</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nigrescens</a:t>
            </a:r>
            <a:r>
              <a:rPr lang="en-US" sz="1200" dirty="0" smtClean="0">
                <a:latin typeface="Arial" panose="020B0604020202020204" pitchFamily="34" charset="0"/>
                <a:cs typeface="Arial" panose="020B0604020202020204" pitchFamily="34" charset="0"/>
              </a:rPr>
              <a:t> Leaf Extracts in Livestock Production. Tropical Animal Production Investigations, 25(1), 15-26.</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CF5EB80C-D7AB-49A5-8743-B24284C8AA28}" type="datetime1">
              <a:rPr lang="en-US" smtClean="0"/>
              <a:t>2/11/2025</a:t>
            </a:fld>
            <a:endParaRPr lang="en-US"/>
          </a:p>
        </p:txBody>
      </p:sp>
      <p:sp>
        <p:nvSpPr>
          <p:cNvPr id="5" name="Slide Number Placeholder 4"/>
          <p:cNvSpPr>
            <a:spLocks noGrp="1"/>
          </p:cNvSpPr>
          <p:nvPr>
            <p:ph type="sldNum" sz="quarter" idx="12"/>
          </p:nvPr>
        </p:nvSpPr>
        <p:spPr/>
        <p:txBody>
          <a:bodyPr/>
          <a:lstStyle/>
          <a:p>
            <a:fld id="{6E3CC57D-769A-4F85-B8BF-B5F8AC275D15}" type="slidenum">
              <a:rPr lang="en-US" smtClean="0"/>
              <a:t>31</a:t>
            </a:fld>
            <a:endParaRPr lang="en-US"/>
          </a:p>
        </p:txBody>
      </p:sp>
    </p:spTree>
    <p:extLst>
      <p:ext uri="{BB962C8B-B14F-4D97-AF65-F5344CB8AC3E}">
        <p14:creationId xmlns:p14="http://schemas.microsoft.com/office/powerpoint/2010/main" val="2834856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3195476"/>
          </a:xfrm>
        </p:spPr>
        <p:txBody>
          <a:bodyPr>
            <a:normAutofit/>
          </a:bodyPr>
          <a:lstStyle/>
          <a:p>
            <a:pPr algn="ctr"/>
            <a:r>
              <a:rPr lang="en-GB" sz="4400" b="1" dirty="0">
                <a:latin typeface="Times New Roman" panose="02020603050405020304" pitchFamily="18" charset="0"/>
              </a:rPr>
              <a:t>IMPACT OF ANTIBIOTICS IN THE ENVIRONMENT</a:t>
            </a:r>
            <a:endParaRPr lang="en-GB" sz="4400" dirty="0"/>
          </a:p>
        </p:txBody>
      </p:sp>
      <p:sp>
        <p:nvSpPr>
          <p:cNvPr id="3" name="Subtitle 2"/>
          <p:cNvSpPr>
            <a:spLocks noGrp="1"/>
          </p:cNvSpPr>
          <p:nvPr>
            <p:ph idx="1"/>
          </p:nvPr>
        </p:nvSpPr>
        <p:spPr>
          <a:xfrm>
            <a:off x="1024128" y="4079630"/>
            <a:ext cx="9720073" cy="2229729"/>
          </a:xfrm>
        </p:spPr>
        <p:txBody>
          <a:bodyPr>
            <a:normAutofit/>
          </a:bodyPr>
          <a:lstStyle/>
          <a:p>
            <a:pPr algn="ctr"/>
            <a:r>
              <a:rPr lang="en-GB" sz="3200" dirty="0"/>
              <a:t>A PRESENTATION AT BABCOCK UNIVERSITY INTERDISCIPLINARY SEMINAR</a:t>
            </a:r>
          </a:p>
        </p:txBody>
      </p:sp>
      <p:sp>
        <p:nvSpPr>
          <p:cNvPr id="4" name="Slide Number Placeholder 3"/>
          <p:cNvSpPr>
            <a:spLocks noGrp="1"/>
          </p:cNvSpPr>
          <p:nvPr>
            <p:ph type="sldNum" sz="quarter" idx="12"/>
          </p:nvPr>
        </p:nvSpPr>
        <p:spPr/>
        <p:txBody>
          <a:bodyPr/>
          <a:lstStyle/>
          <a:p>
            <a:fld id="{5C982766-49A0-44A1-9184-EE6E9CE11558}" type="slidenum">
              <a:rPr lang="en-GB" smtClean="0"/>
              <a:t>32</a:t>
            </a:fld>
            <a:endParaRPr lang="en-GB"/>
          </a:p>
        </p:txBody>
      </p:sp>
      <p:sp>
        <p:nvSpPr>
          <p:cNvPr id="5" name="Date Placeholder 4"/>
          <p:cNvSpPr>
            <a:spLocks noGrp="1"/>
          </p:cNvSpPr>
          <p:nvPr>
            <p:ph type="dt" sz="half" idx="10"/>
          </p:nvPr>
        </p:nvSpPr>
        <p:spPr/>
        <p:txBody>
          <a:bodyPr/>
          <a:lstStyle/>
          <a:p>
            <a:fld id="{D5BB1401-8AC5-46D6-91A1-BA5D0A289569}" type="datetime1">
              <a:rPr lang="en-GB" smtClean="0"/>
              <a:t>11/02/2025</a:t>
            </a:fld>
            <a:endParaRPr lang="en-GB"/>
          </a:p>
        </p:txBody>
      </p:sp>
    </p:spTree>
    <p:extLst>
      <p:ext uri="{BB962C8B-B14F-4D97-AF65-F5344CB8AC3E}">
        <p14:creationId xmlns:p14="http://schemas.microsoft.com/office/powerpoint/2010/main" val="3196975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SOURCES OF ANTIBIOTICS IN THE ENVIRONMENT</a:t>
            </a:r>
            <a:endParaRPr lang="en-GB" dirty="0"/>
          </a:p>
        </p:txBody>
      </p:sp>
      <p:sp>
        <p:nvSpPr>
          <p:cNvPr id="3" name="Content Placeholder 2"/>
          <p:cNvSpPr>
            <a:spLocks noGrp="1"/>
          </p:cNvSpPr>
          <p:nvPr>
            <p:ph idx="1"/>
          </p:nvPr>
        </p:nvSpPr>
        <p:spPr/>
        <p:txBody>
          <a:bodyPr>
            <a:normAutofit lnSpcReduction="10000"/>
          </a:bodyPr>
          <a:lstStyle/>
          <a:p>
            <a:endParaRPr lang="en-US" dirty="0"/>
          </a:p>
          <a:p>
            <a:r>
              <a:rPr lang="en-US" dirty="0"/>
              <a:t>The formation of antibiotic residues in the environment is a result of different patterns of antibiotic use, which are often focused on treating bacterial illnesses and raising animals (Ben et al., 2019).</a:t>
            </a:r>
          </a:p>
          <a:p>
            <a:endParaRPr lang="en-US" dirty="0"/>
          </a:p>
          <a:p>
            <a:r>
              <a:rPr lang="en-US" dirty="0"/>
              <a:t> Report shows that antibiotic consumption pattern in animal husbandry is far higher than in human clinical setting (</a:t>
            </a:r>
            <a:r>
              <a:rPr lang="en-US" dirty="0" err="1"/>
              <a:t>Polianciuc</a:t>
            </a:r>
            <a:r>
              <a:rPr lang="en-US" dirty="0"/>
              <a:t> et al , 2020).</a:t>
            </a:r>
          </a:p>
          <a:p>
            <a:endParaRPr lang="en-US" dirty="0"/>
          </a:p>
          <a:p>
            <a:r>
              <a:rPr lang="en-US" dirty="0"/>
              <a:t>First global picture of antibiotic use was provided by Van </a:t>
            </a:r>
            <a:r>
              <a:rPr lang="en-US" dirty="0" err="1"/>
              <a:t>Boeckel</a:t>
            </a:r>
            <a:r>
              <a:rPr lang="en-US" dirty="0"/>
              <a:t> et al. in 2010 with an estimate of 63,151 tons and a projected increase by 67% in 2030 in BRICS countries (Brazil, Russia, India, China, and South Africa).</a:t>
            </a:r>
          </a:p>
        </p:txBody>
      </p:sp>
      <p:sp>
        <p:nvSpPr>
          <p:cNvPr id="4" name="Slide Number Placeholder 3"/>
          <p:cNvSpPr>
            <a:spLocks noGrp="1"/>
          </p:cNvSpPr>
          <p:nvPr>
            <p:ph type="sldNum" sz="quarter" idx="12"/>
          </p:nvPr>
        </p:nvSpPr>
        <p:spPr/>
        <p:txBody>
          <a:bodyPr/>
          <a:lstStyle/>
          <a:p>
            <a:fld id="{5C982766-49A0-44A1-9184-EE6E9CE11558}" type="slidenum">
              <a:rPr lang="en-GB" smtClean="0"/>
              <a:t>33</a:t>
            </a:fld>
            <a:endParaRPr lang="en-GB"/>
          </a:p>
        </p:txBody>
      </p:sp>
      <p:sp>
        <p:nvSpPr>
          <p:cNvPr id="5" name="Date Placeholder 4"/>
          <p:cNvSpPr>
            <a:spLocks noGrp="1"/>
          </p:cNvSpPr>
          <p:nvPr>
            <p:ph type="dt" sz="half" idx="10"/>
          </p:nvPr>
        </p:nvSpPr>
        <p:spPr/>
        <p:txBody>
          <a:bodyPr/>
          <a:lstStyle/>
          <a:p>
            <a:fld id="{DA83EC5B-22C3-4D9B-A76A-8E39DE8E2155}" type="datetime1">
              <a:rPr lang="en-GB" smtClean="0"/>
              <a:t>11/02/2025</a:t>
            </a:fld>
            <a:endParaRPr lang="en-GB"/>
          </a:p>
        </p:txBody>
      </p:sp>
    </p:spTree>
    <p:extLst>
      <p:ext uri="{BB962C8B-B14F-4D97-AF65-F5344CB8AC3E}">
        <p14:creationId xmlns:p14="http://schemas.microsoft.com/office/powerpoint/2010/main" val="2659327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prstClr val="black"/>
                </a:solidFill>
                <a:latin typeface="Calibri" panose="020F0502020204030204"/>
              </a:rPr>
              <a:t>Figure 3</a:t>
            </a:r>
            <a:r>
              <a:rPr lang="en-GB" b="1" dirty="0">
                <a:solidFill>
                  <a:prstClr val="black"/>
                </a:solidFill>
                <a:latin typeface="Calibri" panose="020F0502020204030204"/>
              </a:rPr>
              <a:t>: </a:t>
            </a:r>
            <a:r>
              <a:rPr lang="en-GB" dirty="0">
                <a:solidFill>
                  <a:prstClr val="black"/>
                </a:solidFill>
                <a:latin typeface="Calibri" panose="020F0502020204030204"/>
              </a:rPr>
              <a:t>How A</a:t>
            </a:r>
            <a:r>
              <a:rPr lang="en-US" b="1" dirty="0"/>
              <a:t>ntibiotic drift to the Environment</a:t>
            </a:r>
          </a:p>
        </p:txBody>
      </p:sp>
      <p:pic>
        <p:nvPicPr>
          <p:cNvPr id="4" name="Content Placeholder 3" descr="Antibiotics, antibiotic resistance and environment - Encyclopedia of ..."/>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436911" y="2286000"/>
            <a:ext cx="4894315" cy="4022725"/>
          </a:xfrm>
          <a:prstGeom prst="rect">
            <a:avLst/>
          </a:prstGeom>
          <a:noFill/>
          <a:ln>
            <a:noFill/>
          </a:ln>
        </p:spPr>
      </p:pic>
      <p:sp>
        <p:nvSpPr>
          <p:cNvPr id="3" name="Slide Number Placeholder 2"/>
          <p:cNvSpPr>
            <a:spLocks noGrp="1"/>
          </p:cNvSpPr>
          <p:nvPr>
            <p:ph type="sldNum" sz="quarter" idx="12"/>
          </p:nvPr>
        </p:nvSpPr>
        <p:spPr/>
        <p:txBody>
          <a:bodyPr/>
          <a:lstStyle/>
          <a:p>
            <a:fld id="{5C982766-49A0-44A1-9184-EE6E9CE11558}" type="slidenum">
              <a:rPr lang="en-GB" smtClean="0"/>
              <a:t>34</a:t>
            </a:fld>
            <a:endParaRPr lang="en-GB"/>
          </a:p>
        </p:txBody>
      </p:sp>
      <p:sp>
        <p:nvSpPr>
          <p:cNvPr id="5" name="Date Placeholder 4"/>
          <p:cNvSpPr>
            <a:spLocks noGrp="1"/>
          </p:cNvSpPr>
          <p:nvPr>
            <p:ph type="dt" sz="half" idx="10"/>
          </p:nvPr>
        </p:nvSpPr>
        <p:spPr/>
        <p:txBody>
          <a:bodyPr/>
          <a:lstStyle/>
          <a:p>
            <a:fld id="{9167E914-FD0C-4F71-94AF-94FABEE429B8}" type="datetime1">
              <a:rPr lang="en-GB" smtClean="0"/>
              <a:t>11/02/2025</a:t>
            </a:fld>
            <a:endParaRPr lang="en-GB"/>
          </a:p>
        </p:txBody>
      </p:sp>
    </p:spTree>
    <p:extLst>
      <p:ext uri="{BB962C8B-B14F-4D97-AF65-F5344CB8AC3E}">
        <p14:creationId xmlns:p14="http://schemas.microsoft.com/office/powerpoint/2010/main" val="10079553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rPr>
              <a:t>IMPACT OF ANTIBIOTICS IN THE ENVIRONMENT</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b="1" dirty="0"/>
              <a:t>Effects on plants</a:t>
            </a:r>
            <a:r>
              <a:rPr lang="en-US" dirty="0"/>
              <a:t>: Plants have the ability to absorb antibiotic residues, which may disrupt physiological functions and have </a:t>
            </a:r>
            <a:r>
              <a:rPr lang="en-US" dirty="0" err="1"/>
              <a:t>ecotoxicological</a:t>
            </a:r>
            <a:r>
              <a:rPr lang="en-US" dirty="0"/>
              <a:t> consequences.</a:t>
            </a:r>
          </a:p>
          <a:p>
            <a:pPr marL="0" indent="0" algn="just">
              <a:buNone/>
            </a:pPr>
            <a:r>
              <a:rPr lang="en-US" dirty="0"/>
              <a:t>Other effects include delay germination or reduce biomass, and consequently may negatively affect yield in farmland fertilized with contaminated manure.</a:t>
            </a:r>
          </a:p>
          <a:p>
            <a:pPr marL="0" indent="0" algn="just">
              <a:buNone/>
            </a:pPr>
            <a:endParaRPr lang="en-US" dirty="0"/>
          </a:p>
          <a:p>
            <a:pPr lvl="0" algn="just"/>
            <a:r>
              <a:rPr lang="en-US" b="1" dirty="0"/>
              <a:t>Antibiotic Resistance:</a:t>
            </a:r>
            <a:r>
              <a:rPr lang="en-US" dirty="0"/>
              <a:t> One of the most concerning effects is the promotion of antibiotic resistance. When antibiotics enter waterways or soil, they can lead to the development of resistant strains of bacteria. </a:t>
            </a:r>
          </a:p>
          <a:p>
            <a:pPr lvl="0" algn="just"/>
            <a:endParaRPr lang="en-US" dirty="0"/>
          </a:p>
          <a:p>
            <a:pPr lvl="0" algn="just"/>
            <a:r>
              <a:rPr lang="en-US" dirty="0"/>
              <a:t>This occurs as bacteria are exposed to low doses of antibiotics over time, allowing them to adapt and develop resistance mechanisms, which can spread to other bacteria, including those that cause diseases in humans.</a:t>
            </a:r>
          </a:p>
          <a:p>
            <a:pPr marL="0" indent="0" algn="just">
              <a:buNone/>
            </a:pPr>
            <a:endParaRPr lang="en-US" dirty="0"/>
          </a:p>
          <a:p>
            <a:pPr marL="0" indent="0" algn="just">
              <a:buNone/>
            </a:pPr>
            <a:r>
              <a:rPr lang="en-US" dirty="0"/>
              <a:t>(</a:t>
            </a:r>
            <a:r>
              <a:rPr lang="en-US" dirty="0" err="1"/>
              <a:t>Polianciuc</a:t>
            </a:r>
            <a:r>
              <a:rPr lang="en-US" dirty="0"/>
              <a:t> et al., 2020).</a:t>
            </a:r>
          </a:p>
          <a:p>
            <a:pPr lvl="0" algn="just"/>
            <a:endParaRPr lang="en-US" dirty="0"/>
          </a:p>
          <a:p>
            <a:pPr algn="just"/>
            <a:endParaRPr lang="en-US" dirty="0"/>
          </a:p>
        </p:txBody>
      </p:sp>
      <p:sp>
        <p:nvSpPr>
          <p:cNvPr id="4" name="Slide Number Placeholder 3"/>
          <p:cNvSpPr>
            <a:spLocks noGrp="1"/>
          </p:cNvSpPr>
          <p:nvPr>
            <p:ph type="sldNum" sz="quarter" idx="12"/>
          </p:nvPr>
        </p:nvSpPr>
        <p:spPr/>
        <p:txBody>
          <a:bodyPr/>
          <a:lstStyle/>
          <a:p>
            <a:fld id="{5C982766-49A0-44A1-9184-EE6E9CE11558}" type="slidenum">
              <a:rPr lang="en-GB" smtClean="0"/>
              <a:t>35</a:t>
            </a:fld>
            <a:endParaRPr lang="en-GB"/>
          </a:p>
        </p:txBody>
      </p:sp>
      <p:sp>
        <p:nvSpPr>
          <p:cNvPr id="5" name="Date Placeholder 4"/>
          <p:cNvSpPr>
            <a:spLocks noGrp="1"/>
          </p:cNvSpPr>
          <p:nvPr>
            <p:ph type="dt" sz="half" idx="10"/>
          </p:nvPr>
        </p:nvSpPr>
        <p:spPr/>
        <p:txBody>
          <a:bodyPr/>
          <a:lstStyle/>
          <a:p>
            <a:fld id="{7C24EBB6-675C-4F9F-9BD3-DDB9A414AE5F}" type="datetime1">
              <a:rPr lang="en-GB" smtClean="0"/>
              <a:t>11/02/2025</a:t>
            </a:fld>
            <a:endParaRPr lang="en-GB"/>
          </a:p>
        </p:txBody>
      </p:sp>
    </p:spTree>
    <p:extLst>
      <p:ext uri="{BB962C8B-B14F-4D97-AF65-F5344CB8AC3E}">
        <p14:creationId xmlns:p14="http://schemas.microsoft.com/office/powerpoint/2010/main" val="3922269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IMPACTS CON’T</a:t>
            </a:r>
          </a:p>
        </p:txBody>
      </p:sp>
      <p:sp>
        <p:nvSpPr>
          <p:cNvPr id="3" name="Content Placeholder 2"/>
          <p:cNvSpPr>
            <a:spLocks noGrp="1"/>
          </p:cNvSpPr>
          <p:nvPr>
            <p:ph idx="1"/>
          </p:nvPr>
        </p:nvSpPr>
        <p:spPr/>
        <p:txBody>
          <a:bodyPr>
            <a:normAutofit fontScale="92500" lnSpcReduction="10000"/>
          </a:bodyPr>
          <a:lstStyle/>
          <a:p>
            <a:pPr lvl="0" algn="just"/>
            <a:r>
              <a:rPr lang="en-US" b="1" dirty="0"/>
              <a:t>Ecological Imbalance:</a:t>
            </a:r>
            <a:r>
              <a:rPr lang="en-US" dirty="0"/>
              <a:t> Antibiotics can disrupt the natural balance of microorganisms in ecosystems. They can kill beneficial bacteria essential for various ecological processes, affecting nutrient cycles and potentially leading to imbalances in ecosystems.</a:t>
            </a:r>
          </a:p>
          <a:p>
            <a:pPr lvl="0" algn="just"/>
            <a:r>
              <a:rPr lang="en-US" b="1" dirty="0"/>
              <a:t>Disruption of Microbial Communities:</a:t>
            </a:r>
            <a:r>
              <a:rPr lang="en-US" dirty="0"/>
              <a:t> Antibiotics in the environment can harm microbial communities, affecting the diversity and composition of these communities. This can impact soil fertility, water purification processes, and overall ecosystem health. (</a:t>
            </a:r>
            <a:r>
              <a:rPr lang="en-US" dirty="0" err="1"/>
              <a:t>Bielen</a:t>
            </a:r>
            <a:r>
              <a:rPr lang="en-US" dirty="0"/>
              <a:t> et al., 2017).</a:t>
            </a:r>
          </a:p>
          <a:p>
            <a:pPr lvl="0" algn="just"/>
            <a:r>
              <a:rPr lang="en-US" b="1" dirty="0"/>
              <a:t>Impact on Wildlife:</a:t>
            </a:r>
            <a:r>
              <a:rPr lang="en-US" dirty="0"/>
              <a:t> Aquatic organisms, such as fish and amphibians, can be directly affected by antibiotics present in water bodies. These substances can accumulate in their tissues, affecting their health and potentially disrupting entire ecosystems.</a:t>
            </a:r>
          </a:p>
          <a:p>
            <a:pPr lvl="0" algn="just"/>
            <a:r>
              <a:rPr lang="en-US" b="1" dirty="0"/>
              <a:t>Human Health Concerns:</a:t>
            </a:r>
            <a:r>
              <a:rPr lang="en-US" dirty="0"/>
              <a:t> Although the direct impact on human health from environmental exposure to antibiotics is not fully understood, there are concerns about potential long-term effects. Antibiotic residues in water or food sources could contribute to the development of antibiotic-resistant infections in humans or affect human health in other ways.</a:t>
            </a:r>
          </a:p>
        </p:txBody>
      </p:sp>
      <p:sp>
        <p:nvSpPr>
          <p:cNvPr id="4" name="Slide Number Placeholder 3"/>
          <p:cNvSpPr>
            <a:spLocks noGrp="1"/>
          </p:cNvSpPr>
          <p:nvPr>
            <p:ph type="sldNum" sz="quarter" idx="12"/>
          </p:nvPr>
        </p:nvSpPr>
        <p:spPr/>
        <p:txBody>
          <a:bodyPr/>
          <a:lstStyle/>
          <a:p>
            <a:fld id="{5C982766-49A0-44A1-9184-EE6E9CE11558}" type="slidenum">
              <a:rPr lang="en-GB" smtClean="0"/>
              <a:t>36</a:t>
            </a:fld>
            <a:endParaRPr lang="en-GB"/>
          </a:p>
        </p:txBody>
      </p:sp>
      <p:sp>
        <p:nvSpPr>
          <p:cNvPr id="5" name="Date Placeholder 4"/>
          <p:cNvSpPr>
            <a:spLocks noGrp="1"/>
          </p:cNvSpPr>
          <p:nvPr>
            <p:ph type="dt" sz="half" idx="10"/>
          </p:nvPr>
        </p:nvSpPr>
        <p:spPr/>
        <p:txBody>
          <a:bodyPr/>
          <a:lstStyle/>
          <a:p>
            <a:fld id="{CC06AD5D-818A-4C93-986C-52807961229C}" type="datetime1">
              <a:rPr lang="en-GB" smtClean="0"/>
              <a:t>11/02/2025</a:t>
            </a:fld>
            <a:endParaRPr lang="en-GB"/>
          </a:p>
        </p:txBody>
      </p:sp>
    </p:spTree>
    <p:extLst>
      <p:ext uri="{BB962C8B-B14F-4D97-AF65-F5344CB8AC3E}">
        <p14:creationId xmlns:p14="http://schemas.microsoft.com/office/powerpoint/2010/main" val="39574690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MITIGATION BY ONE HEALTH APPROACH</a:t>
            </a:r>
            <a:endParaRPr lang="en-US" dirty="0"/>
          </a:p>
        </p:txBody>
      </p:sp>
      <p:sp>
        <p:nvSpPr>
          <p:cNvPr id="3" name="Content Placeholder 2"/>
          <p:cNvSpPr>
            <a:spLocks noGrp="1"/>
          </p:cNvSpPr>
          <p:nvPr>
            <p:ph idx="1"/>
          </p:nvPr>
        </p:nvSpPr>
        <p:spPr/>
        <p:txBody>
          <a:bodyPr>
            <a:normAutofit fontScale="92500" lnSpcReduction="10000"/>
          </a:bodyPr>
          <a:lstStyle/>
          <a:p>
            <a:pPr lvl="0" algn="just"/>
            <a:r>
              <a:rPr lang="en-US" b="1" dirty="0"/>
              <a:t>Collaboration and Communication:</a:t>
            </a:r>
            <a:r>
              <a:rPr lang="en-US" dirty="0"/>
              <a:t> One Health encourages collaboration among various sectors. Communication and data-sharing between these sectors are vital to understanding the emergence and transmission of MDR.</a:t>
            </a:r>
          </a:p>
          <a:p>
            <a:pPr lvl="0" algn="just"/>
            <a:endParaRPr lang="en-US" dirty="0"/>
          </a:p>
          <a:p>
            <a:pPr lvl="0" algn="just"/>
            <a:r>
              <a:rPr lang="en-US" b="1" dirty="0"/>
              <a:t>Surveillance and Monitoring:</a:t>
            </a:r>
            <a:r>
              <a:rPr lang="en-US" dirty="0"/>
              <a:t> Surveillance systems need to track antimicrobial use and resistance patterns in humans, animals, and the environment. This helps identify trends and potential outbreaks, guiding the development of appropriate interventions.</a:t>
            </a:r>
          </a:p>
          <a:p>
            <a:pPr lvl="0" algn="just"/>
            <a:endParaRPr lang="en-US" dirty="0"/>
          </a:p>
          <a:p>
            <a:pPr lvl="0" algn="just"/>
            <a:r>
              <a:rPr lang="en-US" b="1" dirty="0"/>
              <a:t>Antimicrobial Stewardship:</a:t>
            </a:r>
            <a:r>
              <a:rPr lang="en-US" dirty="0"/>
              <a:t> Promoting responsible use of antimicrobials in both human and veterinary medicine is crucial. This involves educating healthcare providers, veterinarians, farmers, and the public about proper antibiotic usage and the risks associated with misuse or overuse.</a:t>
            </a:r>
          </a:p>
        </p:txBody>
      </p:sp>
      <p:sp>
        <p:nvSpPr>
          <p:cNvPr id="4" name="Slide Number Placeholder 3"/>
          <p:cNvSpPr>
            <a:spLocks noGrp="1"/>
          </p:cNvSpPr>
          <p:nvPr>
            <p:ph type="sldNum" sz="quarter" idx="12"/>
          </p:nvPr>
        </p:nvSpPr>
        <p:spPr/>
        <p:txBody>
          <a:bodyPr/>
          <a:lstStyle/>
          <a:p>
            <a:fld id="{5C982766-49A0-44A1-9184-EE6E9CE11558}" type="slidenum">
              <a:rPr lang="en-GB" smtClean="0"/>
              <a:t>37</a:t>
            </a:fld>
            <a:endParaRPr lang="en-GB"/>
          </a:p>
        </p:txBody>
      </p:sp>
      <p:sp>
        <p:nvSpPr>
          <p:cNvPr id="5" name="Date Placeholder 4"/>
          <p:cNvSpPr>
            <a:spLocks noGrp="1"/>
          </p:cNvSpPr>
          <p:nvPr>
            <p:ph type="dt" sz="half" idx="10"/>
          </p:nvPr>
        </p:nvSpPr>
        <p:spPr/>
        <p:txBody>
          <a:bodyPr/>
          <a:lstStyle/>
          <a:p>
            <a:fld id="{80E2C27B-287F-4B68-805E-34D983B3B876}" type="datetime1">
              <a:rPr lang="en-GB" smtClean="0"/>
              <a:t>11/02/2025</a:t>
            </a:fld>
            <a:endParaRPr lang="en-GB"/>
          </a:p>
        </p:txBody>
      </p:sp>
    </p:spTree>
    <p:extLst>
      <p:ext uri="{BB962C8B-B14F-4D97-AF65-F5344CB8AC3E}">
        <p14:creationId xmlns:p14="http://schemas.microsoft.com/office/powerpoint/2010/main" val="6359305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MITIGATION BY ONE HEALTH APPROACH</a:t>
            </a:r>
            <a:endParaRPr lang="en-US" dirty="0"/>
          </a:p>
        </p:txBody>
      </p:sp>
      <p:sp>
        <p:nvSpPr>
          <p:cNvPr id="3" name="Content Placeholder 2"/>
          <p:cNvSpPr>
            <a:spLocks noGrp="1"/>
          </p:cNvSpPr>
          <p:nvPr>
            <p:ph idx="1"/>
          </p:nvPr>
        </p:nvSpPr>
        <p:spPr/>
        <p:txBody>
          <a:bodyPr>
            <a:normAutofit/>
          </a:bodyPr>
          <a:lstStyle/>
          <a:p>
            <a:pPr lvl="0" algn="just"/>
            <a:r>
              <a:rPr lang="en-US" b="1" dirty="0"/>
              <a:t>Environmental Impact:</a:t>
            </a:r>
            <a:r>
              <a:rPr lang="en-US" dirty="0"/>
              <a:t> One Health involves assessing and mitigating environmental factors that foster the development and spread of MDR bacteria.</a:t>
            </a:r>
          </a:p>
          <a:p>
            <a:pPr lvl="0" algn="just"/>
            <a:r>
              <a:rPr lang="en-US" b="1" dirty="0"/>
              <a:t>Research and Innovation:</a:t>
            </a:r>
            <a:r>
              <a:rPr lang="en-US" dirty="0"/>
              <a:t> Encouraging research into new antimicrobials, alternative therapies, vaccines, and diagnostic tools is essential. Additionally, understanding the genetic mechanisms behind antimicrobial resistance in various settings helps in developing targeted interventions.</a:t>
            </a:r>
          </a:p>
          <a:p>
            <a:pPr lvl="0" algn="just"/>
            <a:r>
              <a:rPr lang="en-US" b="1" dirty="0"/>
              <a:t>Policy Development:</a:t>
            </a:r>
            <a:r>
              <a:rPr lang="en-US" dirty="0"/>
              <a:t> One Health informs the creation of policies and regulations. This can include guidelines for antibiotic use in agriculture, healthcare settings, and environmental regulations to control the release of antibiotics into ecosystems.</a:t>
            </a:r>
          </a:p>
          <a:p>
            <a:pPr lvl="0" algn="just"/>
            <a:r>
              <a:rPr lang="en-US" b="1" dirty="0"/>
              <a:t>Public Engagement and Education:</a:t>
            </a:r>
            <a:r>
              <a:rPr lang="en-US" dirty="0"/>
              <a:t> Raising awareness among the general public about the impact or consequences of improper antibiotic use.</a:t>
            </a:r>
          </a:p>
        </p:txBody>
      </p:sp>
      <p:sp>
        <p:nvSpPr>
          <p:cNvPr id="4" name="Slide Number Placeholder 3"/>
          <p:cNvSpPr>
            <a:spLocks noGrp="1"/>
          </p:cNvSpPr>
          <p:nvPr>
            <p:ph type="sldNum" sz="quarter" idx="12"/>
          </p:nvPr>
        </p:nvSpPr>
        <p:spPr/>
        <p:txBody>
          <a:bodyPr/>
          <a:lstStyle/>
          <a:p>
            <a:fld id="{5C982766-49A0-44A1-9184-EE6E9CE11558}" type="slidenum">
              <a:rPr lang="en-GB" smtClean="0"/>
              <a:t>38</a:t>
            </a:fld>
            <a:endParaRPr lang="en-GB"/>
          </a:p>
        </p:txBody>
      </p:sp>
      <p:sp>
        <p:nvSpPr>
          <p:cNvPr id="5" name="Date Placeholder 4"/>
          <p:cNvSpPr>
            <a:spLocks noGrp="1"/>
          </p:cNvSpPr>
          <p:nvPr>
            <p:ph type="dt" sz="half" idx="10"/>
          </p:nvPr>
        </p:nvSpPr>
        <p:spPr/>
        <p:txBody>
          <a:bodyPr/>
          <a:lstStyle/>
          <a:p>
            <a:fld id="{6BE0FEB5-7853-453B-8640-41D471E0267A}" type="datetime1">
              <a:rPr lang="en-GB" smtClean="0"/>
              <a:t>11/02/2025</a:t>
            </a:fld>
            <a:endParaRPr lang="en-GB"/>
          </a:p>
        </p:txBody>
      </p:sp>
    </p:spTree>
    <p:extLst>
      <p:ext uri="{BB962C8B-B14F-4D97-AF65-F5344CB8AC3E}">
        <p14:creationId xmlns:p14="http://schemas.microsoft.com/office/powerpoint/2010/main" val="2449940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CONCLUSION</a:t>
            </a:r>
          </a:p>
        </p:txBody>
      </p:sp>
      <p:sp>
        <p:nvSpPr>
          <p:cNvPr id="3" name="Content Placeholder 2"/>
          <p:cNvSpPr>
            <a:spLocks noGrp="1"/>
          </p:cNvSpPr>
          <p:nvPr>
            <p:ph idx="1"/>
          </p:nvPr>
        </p:nvSpPr>
        <p:spPr/>
        <p:txBody>
          <a:bodyPr>
            <a:normAutofit lnSpcReduction="10000"/>
          </a:bodyPr>
          <a:lstStyle/>
          <a:p>
            <a:pPr algn="just"/>
            <a:r>
              <a:rPr lang="en-GB" dirty="0"/>
              <a:t>By linking humans, animals and the environment, One Health can help to address the full spectrum of disease control – from prevention to detection, preparedness, response and management – and contribute to global health security.</a:t>
            </a:r>
          </a:p>
          <a:p>
            <a:pPr marL="0" indent="0" algn="just">
              <a:buNone/>
            </a:pPr>
            <a:endParaRPr lang="en-GB" dirty="0"/>
          </a:p>
          <a:p>
            <a:pPr algn="just"/>
            <a:r>
              <a:rPr lang="en-GB" dirty="0"/>
              <a:t>The approach can be applied at the community, subnational, national, regional and global levels, and relies on shared and effective governance, communication, collaboration and coordination. </a:t>
            </a:r>
          </a:p>
          <a:p>
            <a:pPr marL="0" indent="0" algn="just">
              <a:buNone/>
            </a:pPr>
            <a:endParaRPr lang="en-GB" dirty="0"/>
          </a:p>
          <a:p>
            <a:pPr algn="just"/>
            <a:r>
              <a:rPr lang="en-GB" dirty="0"/>
              <a:t>Having the One Health approach in place makes it easier for people to better understand the co-benefits, risks, trade-offs and opportunities to advance equitable and holistic solutions to health challenges.</a:t>
            </a:r>
          </a:p>
          <a:p>
            <a:endParaRPr lang="en-GB" dirty="0"/>
          </a:p>
        </p:txBody>
      </p:sp>
      <p:sp>
        <p:nvSpPr>
          <p:cNvPr id="4" name="Slide Number Placeholder 3"/>
          <p:cNvSpPr>
            <a:spLocks noGrp="1"/>
          </p:cNvSpPr>
          <p:nvPr>
            <p:ph type="sldNum" sz="quarter" idx="12"/>
          </p:nvPr>
        </p:nvSpPr>
        <p:spPr/>
        <p:txBody>
          <a:bodyPr/>
          <a:lstStyle/>
          <a:p>
            <a:fld id="{5C982766-49A0-44A1-9184-EE6E9CE11558}" type="slidenum">
              <a:rPr lang="en-GB" smtClean="0"/>
              <a:t>39</a:t>
            </a:fld>
            <a:endParaRPr lang="en-GB"/>
          </a:p>
        </p:txBody>
      </p:sp>
      <p:sp>
        <p:nvSpPr>
          <p:cNvPr id="5" name="Date Placeholder 4"/>
          <p:cNvSpPr>
            <a:spLocks noGrp="1"/>
          </p:cNvSpPr>
          <p:nvPr>
            <p:ph type="dt" sz="half" idx="10"/>
          </p:nvPr>
        </p:nvSpPr>
        <p:spPr/>
        <p:txBody>
          <a:bodyPr/>
          <a:lstStyle/>
          <a:p>
            <a:fld id="{CFD42107-A792-4135-850C-3BECFB4C652A}" type="datetime1">
              <a:rPr lang="en-GB" smtClean="0"/>
              <a:t>11/02/2025</a:t>
            </a:fld>
            <a:endParaRPr lang="en-GB"/>
          </a:p>
        </p:txBody>
      </p:sp>
    </p:spTree>
    <p:extLst>
      <p:ext uri="{BB962C8B-B14F-4D97-AF65-F5344CB8AC3E}">
        <p14:creationId xmlns:p14="http://schemas.microsoft.com/office/powerpoint/2010/main" val="1820762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What is antimicrobial resistance?</a:t>
            </a:r>
            <a:endParaRPr lang="en-GB" dirty="0"/>
          </a:p>
        </p:txBody>
      </p:sp>
      <p:sp>
        <p:nvSpPr>
          <p:cNvPr id="6" name="Content Placeholder 5"/>
          <p:cNvSpPr>
            <a:spLocks noGrp="1"/>
          </p:cNvSpPr>
          <p:nvPr>
            <p:ph sz="half" idx="1"/>
          </p:nvPr>
        </p:nvSpPr>
        <p:spPr>
          <a:xfrm>
            <a:off x="247973" y="2084832"/>
            <a:ext cx="5830854" cy="4617075"/>
          </a:xfrm>
        </p:spPr>
        <p:txBody>
          <a:bodyPr>
            <a:normAutofit/>
          </a:bodyPr>
          <a:lstStyle/>
          <a:p>
            <a:pPr algn="just"/>
            <a:r>
              <a:rPr lang="en-AU" dirty="0" smtClean="0"/>
              <a:t>Antimicrobial resistance (AMR) occurs when microorganisms change to protect themselves from the effects of antimicrobial drugs designed to destroy them.</a:t>
            </a:r>
          </a:p>
          <a:p>
            <a:pPr algn="just"/>
            <a:endParaRPr lang="en-AU" dirty="0" smtClean="0"/>
          </a:p>
          <a:p>
            <a:pPr algn="just"/>
            <a:r>
              <a:rPr lang="en-AU" dirty="0" smtClean="0"/>
              <a:t>This means previously effective antimicrobials used to treat or prevent infections may no longer work.</a:t>
            </a:r>
          </a:p>
          <a:p>
            <a:pPr algn="just"/>
            <a:endParaRPr lang="en-GB" dirty="0"/>
          </a:p>
        </p:txBody>
      </p:sp>
      <p:pic>
        <p:nvPicPr>
          <p:cNvPr id="8" name="Content Placeholder 6"/>
          <p:cNvPicPr>
            <a:picLocks noChangeAspect="1"/>
          </p:cNvPicPr>
          <p:nvPr/>
        </p:nvPicPr>
        <p:blipFill>
          <a:blip r:embed="rId2"/>
          <a:stretch>
            <a:fillRect/>
          </a:stretch>
        </p:blipFill>
        <p:spPr>
          <a:xfrm>
            <a:off x="6375991" y="1937288"/>
            <a:ext cx="4977809" cy="4764620"/>
          </a:xfrm>
          <a:prstGeom prst="rect">
            <a:avLst/>
          </a:prstGeom>
        </p:spPr>
      </p:pic>
      <p:sp>
        <p:nvSpPr>
          <p:cNvPr id="10" name="Slide Number Placeholder 9"/>
          <p:cNvSpPr>
            <a:spLocks noGrp="1"/>
          </p:cNvSpPr>
          <p:nvPr>
            <p:ph type="sldNum" sz="quarter" idx="12"/>
          </p:nvPr>
        </p:nvSpPr>
        <p:spPr/>
        <p:txBody>
          <a:bodyPr/>
          <a:lstStyle/>
          <a:p>
            <a:fld id="{5C982766-49A0-44A1-9184-EE6E9CE11558}" type="slidenum">
              <a:rPr lang="en-GB" smtClean="0"/>
              <a:t>4</a:t>
            </a:fld>
            <a:endParaRPr lang="en-GB"/>
          </a:p>
        </p:txBody>
      </p:sp>
      <p:sp>
        <p:nvSpPr>
          <p:cNvPr id="11" name="Date Placeholder 10"/>
          <p:cNvSpPr>
            <a:spLocks noGrp="1"/>
          </p:cNvSpPr>
          <p:nvPr>
            <p:ph type="dt" sz="half" idx="10"/>
          </p:nvPr>
        </p:nvSpPr>
        <p:spPr/>
        <p:txBody>
          <a:bodyPr/>
          <a:lstStyle/>
          <a:p>
            <a:fld id="{426623A6-56DF-4F1E-873E-8651A8C56BB3}" type="datetime1">
              <a:rPr lang="en-GB" smtClean="0"/>
              <a:t>11/02/2025</a:t>
            </a:fld>
            <a:endParaRPr lang="en-GB"/>
          </a:p>
        </p:txBody>
      </p:sp>
    </p:spTree>
    <p:extLst>
      <p:ext uri="{BB962C8B-B14F-4D97-AF65-F5344CB8AC3E}">
        <p14:creationId xmlns:p14="http://schemas.microsoft.com/office/powerpoint/2010/main" val="7150488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mn-lt"/>
              </a:rPr>
              <a:t>REFERENCES</a:t>
            </a:r>
          </a:p>
        </p:txBody>
      </p:sp>
      <p:sp>
        <p:nvSpPr>
          <p:cNvPr id="3" name="Content Placeholder 2"/>
          <p:cNvSpPr>
            <a:spLocks noGrp="1"/>
          </p:cNvSpPr>
          <p:nvPr>
            <p:ph idx="1"/>
          </p:nvPr>
        </p:nvSpPr>
        <p:spPr/>
        <p:txBody>
          <a:bodyPr>
            <a:normAutofit lnSpcReduction="10000"/>
          </a:bodyPr>
          <a:lstStyle/>
          <a:p>
            <a:pPr algn="just"/>
            <a:r>
              <a:rPr lang="en-US" dirty="0"/>
              <a:t>Ben Y, Fu C, Hu M, Liu L, Wong MH, Hung M, et al (2019). Human health risk assessment of antibiotic resistance associated with antibiotic residues in the environment: A review. Environ Res. 169:483–493.</a:t>
            </a:r>
          </a:p>
          <a:p>
            <a:pPr algn="just"/>
            <a:r>
              <a:rPr lang="en-US" dirty="0" err="1"/>
              <a:t>Bielen</a:t>
            </a:r>
            <a:r>
              <a:rPr lang="en-US" dirty="0"/>
              <a:t> A, </a:t>
            </a:r>
            <a:r>
              <a:rPr lang="en-US" dirty="0" err="1"/>
              <a:t>Šimatović</a:t>
            </a:r>
            <a:r>
              <a:rPr lang="en-US" dirty="0"/>
              <a:t> A, </a:t>
            </a:r>
            <a:r>
              <a:rPr lang="en-US" dirty="0" err="1"/>
              <a:t>Kosić-Vukšić</a:t>
            </a:r>
            <a:r>
              <a:rPr lang="en-US" dirty="0"/>
              <a:t> J, </a:t>
            </a:r>
            <a:r>
              <a:rPr lang="en-US" dirty="0" err="1"/>
              <a:t>Senta</a:t>
            </a:r>
            <a:r>
              <a:rPr lang="en-US" dirty="0"/>
              <a:t> I, </a:t>
            </a:r>
            <a:r>
              <a:rPr lang="en-US" dirty="0" err="1"/>
              <a:t>Ahel</a:t>
            </a:r>
            <a:r>
              <a:rPr lang="en-US" dirty="0"/>
              <a:t> M, </a:t>
            </a:r>
            <a:r>
              <a:rPr lang="en-US" dirty="0" err="1"/>
              <a:t>Babić</a:t>
            </a:r>
            <a:r>
              <a:rPr lang="en-US" dirty="0"/>
              <a:t> S, et al. (20170) Negative environmental impacts of </a:t>
            </a:r>
            <a:r>
              <a:rPr lang="en-US" dirty="0" err="1"/>
              <a:t>antibioticcontaminated</a:t>
            </a:r>
            <a:r>
              <a:rPr lang="en-US" dirty="0"/>
              <a:t> effluents from pharmaceutical industries. Water Res, 126:79–87. </a:t>
            </a:r>
            <a:endParaRPr lang="fr-FR" dirty="0"/>
          </a:p>
          <a:p>
            <a:r>
              <a:rPr lang="en-US" dirty="0" err="1"/>
              <a:t>Polianciuc</a:t>
            </a:r>
            <a:r>
              <a:rPr lang="en-US" dirty="0"/>
              <a:t>, S.I, </a:t>
            </a:r>
            <a:r>
              <a:rPr lang="en-US" dirty="0" err="1"/>
              <a:t>Gurzău</a:t>
            </a:r>
            <a:r>
              <a:rPr lang="en-US" dirty="0"/>
              <a:t>, A.E, Kiss, B, </a:t>
            </a:r>
            <a:r>
              <a:rPr lang="en-US" dirty="0" err="1"/>
              <a:t>Ștefan</a:t>
            </a:r>
            <a:r>
              <a:rPr lang="en-US" dirty="0"/>
              <a:t>, M.G and </a:t>
            </a:r>
            <a:r>
              <a:rPr lang="en-US" dirty="0" err="1"/>
              <a:t>Loghin</a:t>
            </a:r>
            <a:r>
              <a:rPr lang="en-US" dirty="0"/>
              <a:t>, F (2020). Antibiotics in the environment: causes and consequences. Med. Pharm. Report, DOI: 10.15386/mpr-1742. </a:t>
            </a:r>
          </a:p>
          <a:p>
            <a:pPr marL="0" indent="0" algn="just">
              <a:buNone/>
            </a:pPr>
            <a:r>
              <a:rPr lang="en-US" dirty="0"/>
              <a:t>Van </a:t>
            </a:r>
            <a:r>
              <a:rPr lang="en-US" dirty="0" err="1"/>
              <a:t>Boeckel</a:t>
            </a:r>
            <a:r>
              <a:rPr lang="en-US" dirty="0"/>
              <a:t> TP, Brower C, Gilbert M, Grenfell BT, Levin SA, Robinson TP, et al. (2015). Global trends in antimicrobial use in food animals. </a:t>
            </a:r>
            <a:r>
              <a:rPr lang="en-US" dirty="0" err="1"/>
              <a:t>Proc</a:t>
            </a:r>
            <a:r>
              <a:rPr lang="en-US" dirty="0"/>
              <a:t> Natl </a:t>
            </a:r>
            <a:r>
              <a:rPr lang="en-US" dirty="0" err="1"/>
              <a:t>Acad</a:t>
            </a:r>
            <a:r>
              <a:rPr lang="en-US" dirty="0"/>
              <a:t> </a:t>
            </a:r>
            <a:r>
              <a:rPr lang="en-US" dirty="0" err="1"/>
              <a:t>Sci</a:t>
            </a:r>
            <a:r>
              <a:rPr lang="en-US" dirty="0"/>
              <a:t> U S A. 112:5649– 5654. </a:t>
            </a:r>
            <a:endParaRPr lang="en-GB" dirty="0"/>
          </a:p>
        </p:txBody>
      </p:sp>
      <p:sp>
        <p:nvSpPr>
          <p:cNvPr id="4" name="Slide Number Placeholder 3"/>
          <p:cNvSpPr>
            <a:spLocks noGrp="1"/>
          </p:cNvSpPr>
          <p:nvPr>
            <p:ph type="sldNum" sz="quarter" idx="12"/>
          </p:nvPr>
        </p:nvSpPr>
        <p:spPr/>
        <p:txBody>
          <a:bodyPr/>
          <a:lstStyle/>
          <a:p>
            <a:fld id="{5C982766-49A0-44A1-9184-EE6E9CE11558}" type="slidenum">
              <a:rPr lang="en-GB" smtClean="0"/>
              <a:t>40</a:t>
            </a:fld>
            <a:endParaRPr lang="en-GB"/>
          </a:p>
        </p:txBody>
      </p:sp>
      <p:sp>
        <p:nvSpPr>
          <p:cNvPr id="5" name="Date Placeholder 4"/>
          <p:cNvSpPr>
            <a:spLocks noGrp="1"/>
          </p:cNvSpPr>
          <p:nvPr>
            <p:ph type="dt" sz="half" idx="10"/>
          </p:nvPr>
        </p:nvSpPr>
        <p:spPr/>
        <p:txBody>
          <a:bodyPr/>
          <a:lstStyle/>
          <a:p>
            <a:fld id="{4AFB645A-AA37-42BE-9634-9FC478802AF5}" type="datetime1">
              <a:rPr lang="en-GB" smtClean="0"/>
              <a:t>11/02/2025</a:t>
            </a:fld>
            <a:endParaRPr lang="en-GB"/>
          </a:p>
        </p:txBody>
      </p:sp>
    </p:spTree>
    <p:extLst>
      <p:ext uri="{BB962C8B-B14F-4D97-AF65-F5344CB8AC3E}">
        <p14:creationId xmlns:p14="http://schemas.microsoft.com/office/powerpoint/2010/main" val="2834144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8490" y="620688"/>
            <a:ext cx="10689465" cy="1120307"/>
          </a:xfrm>
        </p:spPr>
        <p:txBody>
          <a:bodyPr>
            <a:normAutofit fontScale="90000"/>
          </a:bodyPr>
          <a:lstStyle/>
          <a:p>
            <a:pPr algn="ctr"/>
            <a:r>
              <a:rPr lang="en-AU" dirty="0"/>
              <a:t>Why are </a:t>
            </a:r>
            <a:r>
              <a:rPr lang="en-AU" dirty="0" smtClean="0"/>
              <a:t>antimicrobials </a:t>
            </a:r>
            <a:r>
              <a:rPr lang="en-AU" dirty="0"/>
              <a:t>and antimicrobial resistance important?</a:t>
            </a:r>
          </a:p>
        </p:txBody>
      </p:sp>
      <p:sp>
        <p:nvSpPr>
          <p:cNvPr id="2" name="Content Placeholder 1"/>
          <p:cNvSpPr>
            <a:spLocks noGrp="1"/>
          </p:cNvSpPr>
          <p:nvPr>
            <p:ph idx="1"/>
          </p:nvPr>
        </p:nvSpPr>
        <p:spPr>
          <a:xfrm>
            <a:off x="798490" y="1710219"/>
            <a:ext cx="10689465" cy="4793612"/>
          </a:xfrm>
        </p:spPr>
        <p:txBody>
          <a:bodyPr>
            <a:normAutofit/>
          </a:bodyPr>
          <a:lstStyle/>
          <a:p>
            <a:pPr algn="just">
              <a:lnSpc>
                <a:spcPct val="100000"/>
              </a:lnSpc>
              <a:spcBef>
                <a:spcPts val="0"/>
              </a:spcBef>
            </a:pPr>
            <a:r>
              <a:rPr lang="en-AU" sz="2800" dirty="0" smtClean="0"/>
              <a:t>Modern </a:t>
            </a:r>
            <a:r>
              <a:rPr lang="en-AU" sz="2800" dirty="0"/>
              <a:t>medicine, especially surgery and cancer treatments, depends on effective </a:t>
            </a:r>
            <a:r>
              <a:rPr lang="en-AU" sz="2800" dirty="0" smtClean="0"/>
              <a:t>antimicrobials </a:t>
            </a:r>
            <a:r>
              <a:rPr lang="en-AU" sz="2800" dirty="0"/>
              <a:t>to minimise the risk of infection</a:t>
            </a:r>
          </a:p>
          <a:p>
            <a:pPr lvl="1" algn="just">
              <a:lnSpc>
                <a:spcPct val="100000"/>
              </a:lnSpc>
              <a:spcBef>
                <a:spcPts val="0"/>
              </a:spcBef>
              <a:buFont typeface="Arial" panose="020B0604020202020204" pitchFamily="34" charset="0"/>
              <a:buChar char="−"/>
            </a:pPr>
            <a:r>
              <a:rPr lang="en-AU" sz="2800" dirty="0" smtClean="0"/>
              <a:t>reduce </a:t>
            </a:r>
            <a:r>
              <a:rPr lang="en-AU" sz="2800" dirty="0"/>
              <a:t>post-operative infection rates to below 2%</a:t>
            </a:r>
          </a:p>
          <a:p>
            <a:pPr lvl="1" algn="just">
              <a:lnSpc>
                <a:spcPct val="100000"/>
              </a:lnSpc>
              <a:spcBef>
                <a:spcPts val="0"/>
              </a:spcBef>
              <a:buFont typeface="Arial" panose="020B0604020202020204" pitchFamily="34" charset="0"/>
              <a:buChar char="−"/>
            </a:pPr>
            <a:r>
              <a:rPr lang="en-AU" sz="2800" dirty="0"/>
              <a:t>Without effective antibiotics, this could increase to </a:t>
            </a:r>
            <a:r>
              <a:rPr lang="en-AU" sz="2800" dirty="0" smtClean="0"/>
              <a:t>~40</a:t>
            </a:r>
            <a:r>
              <a:rPr lang="en-AU" sz="2800" dirty="0"/>
              <a:t>% to 50%. Up to 30% </a:t>
            </a:r>
            <a:r>
              <a:rPr lang="en-AU" sz="2800" dirty="0" smtClean="0"/>
              <a:t>could </a:t>
            </a:r>
            <a:r>
              <a:rPr lang="en-AU" sz="2800" dirty="0"/>
              <a:t>die from resistant bacterial infections</a:t>
            </a:r>
          </a:p>
          <a:p>
            <a:pPr lvl="1" algn="just">
              <a:lnSpc>
                <a:spcPct val="100000"/>
              </a:lnSpc>
              <a:spcBef>
                <a:spcPts val="0"/>
              </a:spcBef>
              <a:buFont typeface="Arial" panose="020B0604020202020204" pitchFamily="34" charset="0"/>
              <a:buChar char="−"/>
            </a:pPr>
            <a:r>
              <a:rPr lang="en-AU" sz="2800" dirty="0"/>
              <a:t>The risk of mortality without access to effective antibiotics may make some treatments and surgical procedures too risky to continue </a:t>
            </a:r>
          </a:p>
          <a:p>
            <a:pPr marL="0" indent="0" algn="just">
              <a:lnSpc>
                <a:spcPct val="100000"/>
              </a:lnSpc>
              <a:spcBef>
                <a:spcPts val="0"/>
              </a:spcBef>
              <a:buNone/>
            </a:pPr>
            <a:endParaRPr lang="en-AU" altLang="en-US" sz="1000" dirty="0">
              <a:solidFill>
                <a:prstClr val="black"/>
              </a:solidFill>
            </a:endParaRPr>
          </a:p>
          <a:p>
            <a:pPr algn="just">
              <a:lnSpc>
                <a:spcPct val="100000"/>
              </a:lnSpc>
              <a:spcBef>
                <a:spcPts val="0"/>
              </a:spcBef>
            </a:pPr>
            <a:endParaRPr lang="en-AU" sz="3200" dirty="0"/>
          </a:p>
        </p:txBody>
      </p:sp>
      <p:sp>
        <p:nvSpPr>
          <p:cNvPr id="4" name="Slide Number Placeholder 3"/>
          <p:cNvSpPr>
            <a:spLocks noGrp="1"/>
          </p:cNvSpPr>
          <p:nvPr>
            <p:ph type="sldNum" sz="quarter" idx="12"/>
          </p:nvPr>
        </p:nvSpPr>
        <p:spPr/>
        <p:txBody>
          <a:bodyPr/>
          <a:lstStyle/>
          <a:p>
            <a:fld id="{5C982766-49A0-44A1-9184-EE6E9CE11558}" type="slidenum">
              <a:rPr lang="en-GB" smtClean="0"/>
              <a:t>5</a:t>
            </a:fld>
            <a:endParaRPr lang="en-GB"/>
          </a:p>
        </p:txBody>
      </p:sp>
      <p:sp>
        <p:nvSpPr>
          <p:cNvPr id="5" name="Date Placeholder 4"/>
          <p:cNvSpPr>
            <a:spLocks noGrp="1"/>
          </p:cNvSpPr>
          <p:nvPr>
            <p:ph type="dt" sz="half" idx="10"/>
          </p:nvPr>
        </p:nvSpPr>
        <p:spPr/>
        <p:txBody>
          <a:bodyPr/>
          <a:lstStyle/>
          <a:p>
            <a:fld id="{5300FD17-B0BB-4154-A398-B47D8AD78618}" type="datetime1">
              <a:rPr lang="en-GB" smtClean="0"/>
              <a:t>11/02/2025</a:t>
            </a:fld>
            <a:endParaRPr lang="en-GB"/>
          </a:p>
        </p:txBody>
      </p:sp>
      <p:sp>
        <p:nvSpPr>
          <p:cNvPr id="6" name="TextBox 5"/>
          <p:cNvSpPr txBox="1"/>
          <p:nvPr/>
        </p:nvSpPr>
        <p:spPr>
          <a:xfrm>
            <a:off x="1255158" y="5654931"/>
            <a:ext cx="10394320" cy="646331"/>
          </a:xfrm>
          <a:prstGeom prst="rect">
            <a:avLst/>
          </a:prstGeom>
          <a:noFill/>
        </p:spPr>
        <p:txBody>
          <a:bodyPr wrap="none" rtlCol="0">
            <a:spAutoFit/>
          </a:bodyPr>
          <a:lstStyle/>
          <a:p>
            <a:pPr lvl="0"/>
            <a:r>
              <a:rPr lang="en-AU" dirty="0"/>
              <a:t>https://www.vox.com/2014/12/12/7382299/new-report-drug-resistant-infections-will-kill-more-people-than </a:t>
            </a:r>
          </a:p>
          <a:p>
            <a:endParaRPr lang="en-GB" dirty="0"/>
          </a:p>
        </p:txBody>
      </p:sp>
    </p:spTree>
    <p:extLst>
      <p:ext uri="{BB962C8B-B14F-4D97-AF65-F5344CB8AC3E}">
        <p14:creationId xmlns:p14="http://schemas.microsoft.com/office/powerpoint/2010/main" val="1731396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Resistance is not new </a:t>
            </a:r>
          </a:p>
        </p:txBody>
      </p:sp>
      <p:pic>
        <p:nvPicPr>
          <p:cNvPr id="4" name="Picture 2" descr="https://static.businessinsider.com/image/55c4aa2cdd089562258b46cd/image.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306447" y="2286000"/>
            <a:ext cx="7155243" cy="40227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C982766-49A0-44A1-9184-EE6E9CE11558}" type="slidenum">
              <a:rPr lang="en-GB" smtClean="0"/>
              <a:t>6</a:t>
            </a:fld>
            <a:endParaRPr lang="en-GB"/>
          </a:p>
        </p:txBody>
      </p:sp>
      <p:sp>
        <p:nvSpPr>
          <p:cNvPr id="5" name="Date Placeholder 4"/>
          <p:cNvSpPr>
            <a:spLocks noGrp="1"/>
          </p:cNvSpPr>
          <p:nvPr>
            <p:ph type="dt" sz="half" idx="10"/>
          </p:nvPr>
        </p:nvSpPr>
        <p:spPr/>
        <p:txBody>
          <a:bodyPr/>
          <a:lstStyle/>
          <a:p>
            <a:fld id="{50D65333-134D-472F-BC50-16FCE61D2CF3}" type="datetime1">
              <a:rPr lang="en-GB" smtClean="0"/>
              <a:t>11/02/2025</a:t>
            </a:fld>
            <a:endParaRPr lang="en-GB"/>
          </a:p>
        </p:txBody>
      </p:sp>
      <p:sp>
        <p:nvSpPr>
          <p:cNvPr id="6" name="TextBox 5"/>
          <p:cNvSpPr txBox="1"/>
          <p:nvPr/>
        </p:nvSpPr>
        <p:spPr>
          <a:xfrm>
            <a:off x="1934555" y="6251038"/>
            <a:ext cx="10146496" cy="646331"/>
          </a:xfrm>
          <a:prstGeom prst="rect">
            <a:avLst/>
          </a:prstGeom>
          <a:noFill/>
        </p:spPr>
        <p:txBody>
          <a:bodyPr wrap="none" rtlCol="0">
            <a:spAutoFit/>
          </a:bodyPr>
          <a:lstStyle/>
          <a:p>
            <a:pPr lvl="0"/>
            <a:r>
              <a:rPr lang="en-AU" dirty="0">
                <a:hlinkClick r:id="rId4"/>
              </a:rPr>
              <a:t>https://www.businessinsider.com.au/alexander-fleming-predicted-post-antibiotic-era-70-years-ago-2015-7</a:t>
            </a:r>
            <a:r>
              <a:rPr lang="en-AU" dirty="0"/>
              <a:t> </a:t>
            </a:r>
          </a:p>
          <a:p>
            <a:endParaRPr lang="en-GB" dirty="0"/>
          </a:p>
        </p:txBody>
      </p:sp>
    </p:spTree>
    <p:extLst>
      <p:ext uri="{BB962C8B-B14F-4D97-AF65-F5344CB8AC3E}">
        <p14:creationId xmlns:p14="http://schemas.microsoft.com/office/powerpoint/2010/main" val="1946027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4179" y="556155"/>
            <a:ext cx="7886700" cy="621708"/>
          </a:xfrm>
        </p:spPr>
        <p:txBody>
          <a:bodyPr>
            <a:normAutofit fontScale="90000"/>
          </a:bodyPr>
          <a:lstStyle/>
          <a:p>
            <a:r>
              <a:rPr lang="en-AU" dirty="0" smtClean="0"/>
              <a:t>resistance </a:t>
            </a:r>
            <a:r>
              <a:rPr lang="en-AU" dirty="0"/>
              <a:t>is getting worse</a:t>
            </a:r>
          </a:p>
        </p:txBody>
      </p:sp>
      <p:pic>
        <p:nvPicPr>
          <p:cNvPr id="2" name="Picture 1">
            <a:extLst>
              <a:ext uri="{FF2B5EF4-FFF2-40B4-BE49-F238E27FC236}">
                <a16:creationId xmlns="" xmlns:a16="http://schemas.microsoft.com/office/drawing/2014/main" id="{0977E57F-63E6-4EC5-9F86-01A3C0B4CB70}"/>
              </a:ext>
            </a:extLst>
          </p:cNvPr>
          <p:cNvPicPr>
            <a:picLocks noChangeAspect="1"/>
          </p:cNvPicPr>
          <p:nvPr/>
        </p:nvPicPr>
        <p:blipFill>
          <a:blip r:embed="rId3"/>
          <a:stretch>
            <a:fillRect/>
          </a:stretch>
        </p:blipFill>
        <p:spPr>
          <a:xfrm>
            <a:off x="6087154" y="1483827"/>
            <a:ext cx="5742856" cy="5010139"/>
          </a:xfrm>
          <a:prstGeom prst="rect">
            <a:avLst/>
          </a:prstGeom>
        </p:spPr>
      </p:pic>
      <p:pic>
        <p:nvPicPr>
          <p:cNvPr id="10" name="Picture 9">
            <a:extLst>
              <a:ext uri="{FF2B5EF4-FFF2-40B4-BE49-F238E27FC236}">
                <a16:creationId xmlns="" xmlns:a16="http://schemas.microsoft.com/office/drawing/2014/main" id="{7F299B94-57C6-4D8E-A058-B2322C87AC6B}"/>
              </a:ext>
            </a:extLst>
          </p:cNvPr>
          <p:cNvPicPr>
            <a:picLocks noGrp="1" noChangeAspect="1" noChangeArrowheads="1"/>
          </p:cNvPicPr>
          <p:nvPr/>
        </p:nvPicPr>
        <p:blipFill>
          <a:blip r:embed="rId4"/>
          <a:stretch>
            <a:fillRect/>
          </a:stretch>
        </p:blipFill>
        <p:spPr bwMode="auto">
          <a:xfrm>
            <a:off x="702227" y="1676783"/>
            <a:ext cx="5363688" cy="4817183"/>
          </a:xfrm>
          <a:prstGeom prst="rect">
            <a:avLst/>
          </a:prstGeom>
          <a:noFill/>
          <a:ln w="9525">
            <a:noFill/>
            <a:miter lim="800000"/>
          </a:ln>
        </p:spPr>
      </p:pic>
      <p:pic>
        <p:nvPicPr>
          <p:cNvPr id="2050" name="Picture 2" descr="Spread of carbapenemase-producing Enterobacteriaceae, 201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55" t="20160" r="64833" b="27392"/>
          <a:stretch/>
        </p:blipFill>
        <p:spPr bwMode="auto">
          <a:xfrm>
            <a:off x="5652911" y="3564611"/>
            <a:ext cx="2003252" cy="341618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 xmlns:a16="http://schemas.microsoft.com/office/drawing/2014/main" id="{494F7D62-0DAE-4AAD-9A74-7BE8A864507C}"/>
              </a:ext>
            </a:extLst>
          </p:cNvPr>
          <p:cNvSpPr/>
          <p:nvPr/>
        </p:nvSpPr>
        <p:spPr>
          <a:xfrm>
            <a:off x="727983" y="1645256"/>
            <a:ext cx="1025611" cy="438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2013</a:t>
            </a:r>
          </a:p>
        </p:txBody>
      </p:sp>
      <p:sp>
        <p:nvSpPr>
          <p:cNvPr id="13" name="Rectangle 12">
            <a:extLst>
              <a:ext uri="{FF2B5EF4-FFF2-40B4-BE49-F238E27FC236}">
                <a16:creationId xmlns="" xmlns:a16="http://schemas.microsoft.com/office/drawing/2014/main" id="{8075F3EC-9A03-47F9-BBA5-DA5F9D2D15A4}"/>
              </a:ext>
            </a:extLst>
          </p:cNvPr>
          <p:cNvSpPr/>
          <p:nvPr/>
        </p:nvSpPr>
        <p:spPr>
          <a:xfrm>
            <a:off x="6096001" y="1679045"/>
            <a:ext cx="984993" cy="438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2018</a:t>
            </a:r>
          </a:p>
        </p:txBody>
      </p:sp>
      <p:sp>
        <p:nvSpPr>
          <p:cNvPr id="14" name="Rectangle 13">
            <a:extLst>
              <a:ext uri="{FF2B5EF4-FFF2-40B4-BE49-F238E27FC236}">
                <a16:creationId xmlns="" xmlns:a16="http://schemas.microsoft.com/office/drawing/2014/main" id="{C7C0504C-A62C-48B2-AB8B-8A458F9C91DF}"/>
              </a:ext>
            </a:extLst>
          </p:cNvPr>
          <p:cNvSpPr/>
          <p:nvPr/>
        </p:nvSpPr>
        <p:spPr>
          <a:xfrm>
            <a:off x="715105" y="1239258"/>
            <a:ext cx="4434363" cy="438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a:t>Carbapenem</a:t>
            </a:r>
            <a:r>
              <a:rPr lang="en-AU" dirty="0"/>
              <a:t>-resistant </a:t>
            </a:r>
            <a:r>
              <a:rPr lang="en-AU" i="1" dirty="0" err="1" smtClean="0"/>
              <a:t>Enterobacterales</a:t>
            </a:r>
            <a:endParaRPr lang="en-AU" i="1" dirty="0"/>
          </a:p>
        </p:txBody>
      </p:sp>
      <p:sp>
        <p:nvSpPr>
          <p:cNvPr id="15" name="Rectangle 14">
            <a:extLst>
              <a:ext uri="{FF2B5EF4-FFF2-40B4-BE49-F238E27FC236}">
                <a16:creationId xmlns="" xmlns:a16="http://schemas.microsoft.com/office/drawing/2014/main" id="{9DD39BA3-5C58-4445-8C20-3C68310FD498}"/>
              </a:ext>
            </a:extLst>
          </p:cNvPr>
          <p:cNvSpPr/>
          <p:nvPr/>
        </p:nvSpPr>
        <p:spPr>
          <a:xfrm>
            <a:off x="6096001" y="1215996"/>
            <a:ext cx="4434363" cy="438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a:t>Carbapenem</a:t>
            </a:r>
            <a:r>
              <a:rPr lang="en-AU" dirty="0"/>
              <a:t>-resistant </a:t>
            </a:r>
            <a:r>
              <a:rPr lang="en-AU" i="1" dirty="0" err="1" smtClean="0"/>
              <a:t>Enterobacterales</a:t>
            </a:r>
            <a:endParaRPr lang="en-AU" i="1" dirty="0"/>
          </a:p>
        </p:txBody>
      </p:sp>
      <p:pic>
        <p:nvPicPr>
          <p:cNvPr id="11" name="Picture 10">
            <a:hlinkClick r:id="rId6"/>
            <a:extLst>
              <a:ext uri="{FF2B5EF4-FFF2-40B4-BE49-F238E27FC236}">
                <a16:creationId xmlns="" xmlns:a16="http://schemas.microsoft.com/office/drawing/2014/main" id="{85D15FFF-1327-42CE-B965-CFB50A9499D2}"/>
              </a:ext>
            </a:extLst>
          </p:cNvPr>
          <p:cNvPicPr>
            <a:picLocks noChangeAspect="1"/>
          </p:cNvPicPr>
          <p:nvPr/>
        </p:nvPicPr>
        <p:blipFill>
          <a:blip r:embed="rId7"/>
          <a:stretch>
            <a:fillRect/>
          </a:stretch>
        </p:blipFill>
        <p:spPr>
          <a:xfrm>
            <a:off x="10018907" y="6301845"/>
            <a:ext cx="670259" cy="678947"/>
          </a:xfrm>
          <a:prstGeom prst="rect">
            <a:avLst/>
          </a:prstGeom>
        </p:spPr>
      </p:pic>
      <p:sp>
        <p:nvSpPr>
          <p:cNvPr id="4" name="Slide Number Placeholder 3"/>
          <p:cNvSpPr>
            <a:spLocks noGrp="1"/>
          </p:cNvSpPr>
          <p:nvPr>
            <p:ph type="sldNum" sz="quarter" idx="12"/>
          </p:nvPr>
        </p:nvSpPr>
        <p:spPr/>
        <p:txBody>
          <a:bodyPr/>
          <a:lstStyle/>
          <a:p>
            <a:fld id="{5C982766-49A0-44A1-9184-EE6E9CE11558}" type="slidenum">
              <a:rPr lang="en-GB" smtClean="0"/>
              <a:t>7</a:t>
            </a:fld>
            <a:endParaRPr lang="en-GB"/>
          </a:p>
        </p:txBody>
      </p:sp>
      <p:sp>
        <p:nvSpPr>
          <p:cNvPr id="5" name="Date Placeholder 4"/>
          <p:cNvSpPr>
            <a:spLocks noGrp="1"/>
          </p:cNvSpPr>
          <p:nvPr>
            <p:ph type="dt" sz="half" idx="10"/>
          </p:nvPr>
        </p:nvSpPr>
        <p:spPr/>
        <p:txBody>
          <a:bodyPr/>
          <a:lstStyle/>
          <a:p>
            <a:fld id="{D1206876-ECCD-4FD4-A3BC-FBC1F97679B9}" type="datetime1">
              <a:rPr lang="en-GB" smtClean="0"/>
              <a:t>11/02/2025</a:t>
            </a:fld>
            <a:endParaRPr lang="en-GB"/>
          </a:p>
        </p:txBody>
      </p:sp>
      <p:sp>
        <p:nvSpPr>
          <p:cNvPr id="6" name="TextBox 5"/>
          <p:cNvSpPr txBox="1"/>
          <p:nvPr/>
        </p:nvSpPr>
        <p:spPr>
          <a:xfrm>
            <a:off x="162892" y="6438631"/>
            <a:ext cx="14322190" cy="646331"/>
          </a:xfrm>
          <a:prstGeom prst="rect">
            <a:avLst/>
          </a:prstGeom>
          <a:noFill/>
        </p:spPr>
        <p:txBody>
          <a:bodyPr wrap="none" rtlCol="0">
            <a:spAutoFit/>
          </a:bodyPr>
          <a:lstStyle/>
          <a:p>
            <a:pPr lvl="0"/>
            <a:r>
              <a:rPr lang="en-AU" dirty="0">
                <a:hlinkClick r:id="rId8"/>
              </a:rPr>
              <a:t>https://ecdc.europa.eu/sites/portal/files/media/en/publications/Publications/carbapenem-resistant-enterobacteriaceae-risk-assessment-april-2016.pdf</a:t>
            </a:r>
            <a:r>
              <a:rPr lang="en-AU" dirty="0"/>
              <a:t> </a:t>
            </a:r>
          </a:p>
          <a:p>
            <a:endParaRPr lang="en-GB" dirty="0"/>
          </a:p>
        </p:txBody>
      </p:sp>
    </p:spTree>
    <p:extLst>
      <p:ext uri="{BB962C8B-B14F-4D97-AF65-F5344CB8AC3E}">
        <p14:creationId xmlns:p14="http://schemas.microsoft.com/office/powerpoint/2010/main" val="2375133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a:t>
            </a:r>
            <a:endParaRPr lang="en-GB" dirty="0"/>
          </a:p>
        </p:txBody>
      </p:sp>
      <p:pic>
        <p:nvPicPr>
          <p:cNvPr id="4" name="Content Placeholder 3"/>
          <p:cNvPicPr>
            <a:picLocks noGrp="1" noChangeAspect="1"/>
          </p:cNvPicPr>
          <p:nvPr>
            <p:ph idx="1"/>
          </p:nvPr>
        </p:nvPicPr>
        <p:blipFill>
          <a:blip r:embed="rId3"/>
          <a:stretch>
            <a:fillRect/>
          </a:stretch>
        </p:blipFill>
        <p:spPr>
          <a:xfrm>
            <a:off x="1762660" y="1581047"/>
            <a:ext cx="6750276" cy="4650406"/>
          </a:xfrm>
          <a:prstGeom prst="rect">
            <a:avLst/>
          </a:prstGeom>
        </p:spPr>
      </p:pic>
      <p:sp>
        <p:nvSpPr>
          <p:cNvPr id="3" name="Slide Number Placeholder 2"/>
          <p:cNvSpPr>
            <a:spLocks noGrp="1"/>
          </p:cNvSpPr>
          <p:nvPr>
            <p:ph type="sldNum" sz="quarter" idx="12"/>
          </p:nvPr>
        </p:nvSpPr>
        <p:spPr/>
        <p:txBody>
          <a:bodyPr/>
          <a:lstStyle/>
          <a:p>
            <a:fld id="{5C982766-49A0-44A1-9184-EE6E9CE11558}" type="slidenum">
              <a:rPr lang="en-GB" smtClean="0"/>
              <a:t>8</a:t>
            </a:fld>
            <a:endParaRPr lang="en-GB"/>
          </a:p>
        </p:txBody>
      </p:sp>
      <p:sp>
        <p:nvSpPr>
          <p:cNvPr id="5" name="Date Placeholder 4"/>
          <p:cNvSpPr>
            <a:spLocks noGrp="1"/>
          </p:cNvSpPr>
          <p:nvPr>
            <p:ph type="dt" sz="half" idx="10"/>
          </p:nvPr>
        </p:nvSpPr>
        <p:spPr/>
        <p:txBody>
          <a:bodyPr/>
          <a:lstStyle/>
          <a:p>
            <a:fld id="{B7C7F634-065C-4207-9207-E57BF7ECB5EC}" type="datetime1">
              <a:rPr lang="en-GB" smtClean="0"/>
              <a:t>11/02/2025</a:t>
            </a:fld>
            <a:endParaRPr lang="en-GB"/>
          </a:p>
        </p:txBody>
      </p:sp>
    </p:spTree>
    <p:extLst>
      <p:ext uri="{BB962C8B-B14F-4D97-AF65-F5344CB8AC3E}">
        <p14:creationId xmlns:p14="http://schemas.microsoft.com/office/powerpoint/2010/main" val="4158710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43487" y="495889"/>
            <a:ext cx="5761012" cy="621708"/>
          </a:xfrm>
        </p:spPr>
        <p:txBody>
          <a:bodyPr>
            <a:normAutofit fontScale="90000"/>
          </a:bodyPr>
          <a:lstStyle/>
          <a:p>
            <a:r>
              <a:rPr lang="en-AU" dirty="0"/>
              <a:t>Antimicrobial Resistance</a:t>
            </a:r>
          </a:p>
        </p:txBody>
      </p:sp>
      <p:pic>
        <p:nvPicPr>
          <p:cNvPr id="2" name="Picture 1">
            <a:extLst>
              <a:ext uri="{FF2B5EF4-FFF2-40B4-BE49-F238E27FC236}">
                <a16:creationId xmlns="" xmlns:a16="http://schemas.microsoft.com/office/drawing/2014/main" id="{A1A061FB-5C16-4C01-9FBE-4A83BBDE7B63}"/>
              </a:ext>
            </a:extLst>
          </p:cNvPr>
          <p:cNvPicPr>
            <a:picLocks noChangeAspect="1"/>
          </p:cNvPicPr>
          <p:nvPr/>
        </p:nvPicPr>
        <p:blipFill>
          <a:blip r:embed="rId3"/>
          <a:stretch>
            <a:fillRect/>
          </a:stretch>
        </p:blipFill>
        <p:spPr>
          <a:xfrm>
            <a:off x="1847528" y="1211619"/>
            <a:ext cx="8352928" cy="4855028"/>
          </a:xfrm>
          <a:prstGeom prst="rect">
            <a:avLst/>
          </a:prstGeom>
        </p:spPr>
      </p:pic>
      <p:sp>
        <p:nvSpPr>
          <p:cNvPr id="5" name="Rectangle 4">
            <a:extLst>
              <a:ext uri="{FF2B5EF4-FFF2-40B4-BE49-F238E27FC236}">
                <a16:creationId xmlns="" xmlns:a16="http://schemas.microsoft.com/office/drawing/2014/main" id="{2568593E-839E-46E0-A8D2-8BB9C920BB85}"/>
              </a:ext>
            </a:extLst>
          </p:cNvPr>
          <p:cNvSpPr/>
          <p:nvPr/>
        </p:nvSpPr>
        <p:spPr>
          <a:xfrm>
            <a:off x="3737992" y="6199227"/>
            <a:ext cx="4572000" cy="646331"/>
          </a:xfrm>
          <a:prstGeom prst="rect">
            <a:avLst/>
          </a:prstGeom>
        </p:spPr>
        <p:txBody>
          <a:bodyPr>
            <a:spAutoFit/>
          </a:bodyPr>
          <a:lstStyle/>
          <a:p>
            <a:pPr algn="ctr" fontAlgn="base"/>
            <a:r>
              <a:rPr lang="en-AU" b="1" dirty="0">
                <a:solidFill>
                  <a:srgbClr val="000000"/>
                </a:solidFill>
                <a:latin typeface="Open Sans"/>
              </a:rPr>
              <a:t>Deaths attributable to AMR annually, and by 2050 [O’Neill Review 2016]</a:t>
            </a:r>
          </a:p>
        </p:txBody>
      </p:sp>
      <p:sp>
        <p:nvSpPr>
          <p:cNvPr id="4" name="Slide Number Placeholder 3"/>
          <p:cNvSpPr>
            <a:spLocks noGrp="1"/>
          </p:cNvSpPr>
          <p:nvPr>
            <p:ph type="sldNum" sz="quarter" idx="12"/>
          </p:nvPr>
        </p:nvSpPr>
        <p:spPr/>
        <p:txBody>
          <a:bodyPr/>
          <a:lstStyle/>
          <a:p>
            <a:fld id="{5C982766-49A0-44A1-9184-EE6E9CE11558}" type="slidenum">
              <a:rPr lang="en-GB" smtClean="0"/>
              <a:t>9</a:t>
            </a:fld>
            <a:endParaRPr lang="en-GB"/>
          </a:p>
        </p:txBody>
      </p:sp>
      <p:sp>
        <p:nvSpPr>
          <p:cNvPr id="6" name="Date Placeholder 5"/>
          <p:cNvSpPr>
            <a:spLocks noGrp="1"/>
          </p:cNvSpPr>
          <p:nvPr>
            <p:ph type="dt" sz="half" idx="10"/>
          </p:nvPr>
        </p:nvSpPr>
        <p:spPr/>
        <p:txBody>
          <a:bodyPr/>
          <a:lstStyle/>
          <a:p>
            <a:fld id="{5B30F359-D345-465F-B81C-8B6339B5A11A}" type="datetime1">
              <a:rPr lang="en-GB" smtClean="0"/>
              <a:t>11/02/2025</a:t>
            </a:fld>
            <a:endParaRPr lang="en-GB"/>
          </a:p>
        </p:txBody>
      </p:sp>
    </p:spTree>
    <p:extLst>
      <p:ext uri="{BB962C8B-B14F-4D97-AF65-F5344CB8AC3E}">
        <p14:creationId xmlns:p14="http://schemas.microsoft.com/office/powerpoint/2010/main" val="9748628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4449</TotalTime>
  <Words>4597</Words>
  <Application>Microsoft Office PowerPoint</Application>
  <PresentationFormat>Widescreen</PresentationFormat>
  <Paragraphs>372</Paragraphs>
  <Slides>40</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Arial Black</vt:lpstr>
      <vt:lpstr>Calibri</vt:lpstr>
      <vt:lpstr>Open Sans</vt:lpstr>
      <vt:lpstr>Times New Roman</vt:lpstr>
      <vt:lpstr>Trebuchet MS Regular</vt:lpstr>
      <vt:lpstr>Tw Cen MT</vt:lpstr>
      <vt:lpstr>Tw Cen MT Condensed</vt:lpstr>
      <vt:lpstr>Wingdings 3</vt:lpstr>
      <vt:lpstr>Integral</vt:lpstr>
      <vt:lpstr>PowerPoint Presentation</vt:lpstr>
      <vt:lpstr>Different types of antimicrobials and the microorganisms they act on</vt:lpstr>
      <vt:lpstr>ANTIMICROBIAL AGENTS</vt:lpstr>
      <vt:lpstr>What is antimicrobial resistance?</vt:lpstr>
      <vt:lpstr>Why are antimicrobials and antimicrobial resistance important?</vt:lpstr>
      <vt:lpstr>Resistance is not new </vt:lpstr>
      <vt:lpstr>resistance is getting worse</vt:lpstr>
      <vt:lpstr>WHERE?</vt:lpstr>
      <vt:lpstr>Antimicrobial Resistance</vt:lpstr>
      <vt:lpstr>Nigeria: Data on AMR</vt:lpstr>
      <vt:lpstr>How DOES AMR OCCUR?</vt:lpstr>
      <vt:lpstr>PowerPoint Presentation</vt:lpstr>
      <vt:lpstr>Factors contributing to AMR</vt:lpstr>
      <vt:lpstr>Decline in antibiotic production </vt:lpstr>
      <vt:lpstr>Antimicrobial Resistance</vt:lpstr>
      <vt:lpstr>Prevention and control of AMR</vt:lpstr>
      <vt:lpstr>What can you do? </vt:lpstr>
      <vt:lpstr>WHY</vt:lpstr>
      <vt:lpstr>We all have a role to play</vt:lpstr>
      <vt:lpstr>PowerPoint Presentation</vt:lpstr>
      <vt:lpstr>References</vt:lpstr>
      <vt:lpstr>PowerPoint Presentation</vt:lpstr>
      <vt:lpstr>ANTIBIOTIC RESISTANCE IN FOOD ANIMAL PRODUCTION SYSTEMS</vt:lpstr>
      <vt:lpstr>ANTIBIOTIC RESISTANCE: KEY DEFINITIONS</vt:lpstr>
      <vt:lpstr>Sources of Antibiotic Resistance Organisms in Food Animals </vt:lpstr>
      <vt:lpstr>GRIM STATS [South-West Nigeria]</vt:lpstr>
      <vt:lpstr>Occurrence of MDR Bacteria in Food Animal Production Systems: Veterinary and Economic Implications </vt:lpstr>
      <vt:lpstr>The Public Health Consequences </vt:lpstr>
      <vt:lpstr>Prevention and Control</vt:lpstr>
      <vt:lpstr>Thank you for listening</vt:lpstr>
      <vt:lpstr>References</vt:lpstr>
      <vt:lpstr>IMPACT OF ANTIBIOTICS IN THE ENVIRONMENT</vt:lpstr>
      <vt:lpstr>SOURCES OF ANTIBIOTICS IN THE ENVIRONMENT</vt:lpstr>
      <vt:lpstr>Figure 3: How Antibiotic drift to the Environment</vt:lpstr>
      <vt:lpstr>IMPACT OF ANTIBIOTICS IN THE ENVIRONMENT</vt:lpstr>
      <vt:lpstr>IMPACTS CON’T</vt:lpstr>
      <vt:lpstr>MITIGATION BY ONE HEALTH APPROACH</vt:lpstr>
      <vt:lpstr>MITIGATION BY ONE HEALTH APPROACH</vt:lpstr>
      <vt:lpstr>CONCLUSION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c:creator>
  <cp:lastModifiedBy>Microsoft account</cp:lastModifiedBy>
  <cp:revision>130</cp:revision>
  <dcterms:created xsi:type="dcterms:W3CDTF">2023-11-16T18:43:54Z</dcterms:created>
  <dcterms:modified xsi:type="dcterms:W3CDTF">2025-02-11T14:52:50Z</dcterms:modified>
</cp:coreProperties>
</file>