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69" r:id="rId5"/>
    <p:sldId id="268" r:id="rId6"/>
    <p:sldId id="258" r:id="rId7"/>
    <p:sldId id="270" r:id="rId8"/>
    <p:sldId id="266" r:id="rId9"/>
    <p:sldId id="271" r:id="rId10"/>
    <p:sldId id="272" r:id="rId11"/>
    <p:sldId id="273" r:id="rId12"/>
    <p:sldId id="274" r:id="rId13"/>
    <p:sldId id="275" r:id="rId14"/>
    <p:sldId id="276" r:id="rId15"/>
    <p:sldId id="262" r:id="rId16"/>
    <p:sldId id="263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100000"/>
                    <a:satMod val="137000"/>
                  </a:schemeClr>
                </a:gs>
                <a:gs pos="71000">
                  <a:schemeClr val="accent1">
                    <a:shade val="98000"/>
                    <a:satMod val="137000"/>
                  </a:schemeClr>
                </a:gs>
                <a:gs pos="100000">
                  <a:schemeClr val="accent1">
                    <a:shade val="75000"/>
                    <a:satMod val="137000"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800000"/>
              </a:lightRig>
            </a:scene3d>
            <a:sp3d prstMaterial="matte">
              <a:bevelT h="20000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2-47D6-91B5-B08EA9A0FA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100000"/>
                    <a:satMod val="137000"/>
                  </a:schemeClr>
                </a:gs>
                <a:gs pos="71000">
                  <a:schemeClr val="accent2">
                    <a:shade val="98000"/>
                    <a:satMod val="137000"/>
                  </a:schemeClr>
                </a:gs>
                <a:gs pos="100000">
                  <a:schemeClr val="accent2">
                    <a:shade val="75000"/>
                    <a:satMod val="137000"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800000"/>
              </a:lightRig>
            </a:scene3d>
            <a:sp3d prstMaterial="matte">
              <a:bevelT h="20000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72-47D6-91B5-B08EA9A0FA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100000"/>
                    <a:satMod val="137000"/>
                  </a:schemeClr>
                </a:gs>
                <a:gs pos="71000">
                  <a:schemeClr val="accent3">
                    <a:shade val="98000"/>
                    <a:satMod val="137000"/>
                  </a:schemeClr>
                </a:gs>
                <a:gs pos="100000">
                  <a:schemeClr val="accent3">
                    <a:shade val="75000"/>
                    <a:satMod val="137000"/>
                  </a:schemeClr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800000"/>
              </a:lightRig>
            </a:scene3d>
            <a:sp3d prstMaterial="matte">
              <a:bevelT h="20000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72-47D6-91B5-B08EA9A0FA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65025880"/>
        <c:axId val="665015688"/>
      </c:barChart>
      <c:catAx>
        <c:axId val="66502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015688"/>
        <c:crosses val="autoZero"/>
        <c:auto val="1"/>
        <c:lblAlgn val="ctr"/>
        <c:lblOffset val="100"/>
        <c:noMultiLvlLbl val="0"/>
      </c:catAx>
      <c:valAx>
        <c:axId val="66501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502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22-May-25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22-May-25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BE710E9F-A969-4B75-82E6-AEF6EE3A1A61}" type="datetime1">
              <a:rPr lang="en-US" smtClean="0"/>
              <a:t>22-May-25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8A10-59DA-4A2B-BD3F-21BD447E23BB}" type="datetime1">
              <a:rPr lang="en-US" smtClean="0"/>
              <a:t>22-May-25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814B5-A465-4B0D-A37A-8E1F081265F5}" type="datetime1">
              <a:rPr lang="en-US" smtClean="0"/>
              <a:t>22-May-25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8D2-2CD4-4D78-B6B4-1287211F6264}" type="datetime1">
              <a:rPr lang="en-US" smtClean="0"/>
              <a:t>22-May-25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8C49-B8A5-4C80-9814-49D0FB289722}" type="datetime1">
              <a:rPr lang="en-US" smtClean="0"/>
              <a:t>22-May-25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D76C-80F0-4589-A4D3-60AD1EB9AEA6}" type="datetime1">
              <a:rPr lang="en-US" smtClean="0"/>
              <a:t>22-May-25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CE44-7265-4CB8-BDD6-749C1ADC733D}" type="datetime1">
              <a:rPr lang="en-US" smtClean="0"/>
              <a:t>22-May-25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C0F4-7952-41B5-864D-A8B5E4F8133D}" type="datetime1">
              <a:rPr lang="en-US" smtClean="0"/>
              <a:t>22-May-25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E2A7-DA8F-4B14-8EE2-FC2EA14AF21D}" type="datetime1">
              <a:rPr lang="en-US" smtClean="0"/>
              <a:t>22-May-25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F683-5602-47E4-81BF-4989E9B7202B}" type="datetime1">
              <a:rPr lang="en-US" smtClean="0"/>
              <a:t>22-May-25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E447-9344-430B-9E6A-C6DA6964818C}" type="datetime1">
              <a:rPr lang="en-US" smtClean="0"/>
              <a:t>22-May-25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1FF325C4-8D31-48B6-98E8-4C1C796C004D}" type="datetime1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5"/>
            <a:ext cx="5734050" cy="1365506"/>
          </a:xfrm>
        </p:spPr>
        <p:txBody>
          <a:bodyPr anchor="ctr">
            <a:normAutofit fontScale="90000"/>
          </a:bodyPr>
          <a:lstStyle/>
          <a:p>
            <a:r>
              <a:rPr lang="en-GB" sz="3200" dirty="0"/>
              <a:t>Mastering Successful Research Publication and Ethical Practices</a:t>
            </a:r>
            <a:endParaRPr lang="en-US" sz="32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04900" y="3657602"/>
            <a:ext cx="5734050" cy="180974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Presented by: Dr H.N. Okunbor</a:t>
            </a:r>
            <a:endParaRPr lang="en-US" dirty="0"/>
          </a:p>
          <a:p>
            <a:r>
              <a:rPr lang="en-GB" dirty="0"/>
              <a:t>Organized by: Antimicrobial Resistance Club</a:t>
            </a:r>
          </a:p>
          <a:p>
            <a:r>
              <a:rPr lang="en-GB" dirty="0"/>
              <a:t>Location of the Training Session: Babcock University</a:t>
            </a:r>
          </a:p>
          <a:p>
            <a:r>
              <a:rPr lang="en-GB" dirty="0"/>
              <a:t>Date: 22</a:t>
            </a:r>
            <a:r>
              <a:rPr lang="en-GB" baseline="30000" dirty="0"/>
              <a:t>nd</a:t>
            </a:r>
            <a:r>
              <a:rPr lang="en-GB" dirty="0"/>
              <a:t> May, 2025</a:t>
            </a:r>
          </a:p>
        </p:txBody>
      </p:sp>
      <p:pic>
        <p:nvPicPr>
          <p:cNvPr id="4" name="Picture Placeholder 3" descr="Open book on table, blurred shelves of books in background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5700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Revising Manuscripts Effectively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Prioritize reviewer suggestions by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Clarify unclear sections or add missing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Maintain your voice and scientific 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Proofread carefully before resubmission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Keep deadlines for revisions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6F202-112A-4E0B-A61D-8B2234AC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6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Publishing and Avoiding Pitfalls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Session 2: Research Pitfalls and Ethical Practices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40E5A-FB25-413D-81FB-5BBBD6D43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Pitfalls and Ethical Practices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5D4292-A4D9-4561-9685-5CEE2CF4A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Common mistakes in research</a:t>
            </a:r>
          </a:p>
          <a:p>
            <a:r>
              <a:rPr lang="en-GB" dirty="0"/>
              <a:t>Avoiding errors during data collection and analysis</a:t>
            </a:r>
          </a:p>
          <a:p>
            <a:r>
              <a:rPr lang="en-GB" dirty="0"/>
              <a:t>Ethical considerations in research conduct</a:t>
            </a:r>
          </a:p>
          <a:p>
            <a:r>
              <a:rPr lang="en-GB" dirty="0"/>
              <a:t>Authorship guidelines and disputes</a:t>
            </a:r>
          </a:p>
          <a:p>
            <a:r>
              <a:rPr lang="en-GB" dirty="0"/>
              <a:t>Plagiarism and how to prevent it</a:t>
            </a:r>
          </a:p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A51F085-633A-4A0E-B825-4B9AAAC2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Research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Poorly defined research questions</a:t>
            </a:r>
          </a:p>
          <a:p>
            <a:r>
              <a:rPr lang="en-GB" dirty="0"/>
              <a:t>Inadequate study design or sample size</a:t>
            </a:r>
          </a:p>
          <a:p>
            <a:r>
              <a:rPr lang="en-GB" dirty="0"/>
              <a:t>Inaccurate or biased data collection</a:t>
            </a:r>
          </a:p>
          <a:p>
            <a:r>
              <a:rPr lang="en-GB" dirty="0"/>
              <a:t>Ignoring data cleaning and validation</a:t>
            </a:r>
          </a:p>
          <a:p>
            <a:r>
              <a:rPr lang="en-GB" dirty="0"/>
              <a:t>Misinterpretation of results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6BF4C-9854-449C-9BCB-019EE501A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Avoiding Errors in Data Collection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standardized protocols and tools</a:t>
            </a:r>
          </a:p>
          <a:p>
            <a:r>
              <a:rPr lang="en-GB" dirty="0"/>
              <a:t>Train research team thoroughly</a:t>
            </a:r>
          </a:p>
          <a:p>
            <a:r>
              <a:rPr lang="en-GB" dirty="0"/>
              <a:t>Monitor data quality regularly</a:t>
            </a:r>
          </a:p>
          <a:p>
            <a:r>
              <a:rPr lang="en-GB" dirty="0"/>
              <a:t>Document all procedures and deviations</a:t>
            </a:r>
          </a:p>
          <a:p>
            <a:r>
              <a:rPr lang="en-GB" dirty="0"/>
              <a:t>Backup and secure data properly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F127F-C06D-47CB-BE8E-9F74E98B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4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Avoiding Errors in Data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Choose appropriate statistical tests</a:t>
            </a:r>
          </a:p>
          <a:p>
            <a:r>
              <a:rPr lang="en-GB" dirty="0"/>
              <a:t>Avoid “p-hacking” or selective reporting</a:t>
            </a:r>
          </a:p>
          <a:p>
            <a:r>
              <a:rPr lang="en-GB" dirty="0"/>
              <a:t>Check assumptions before analysis</a:t>
            </a:r>
          </a:p>
          <a:p>
            <a:r>
              <a:rPr lang="en-GB" dirty="0"/>
              <a:t>Interpret results within context</a:t>
            </a:r>
          </a:p>
          <a:p>
            <a:r>
              <a:rPr lang="en-GB" dirty="0"/>
              <a:t>Seek statistical consultation if needed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C555C-A4AD-4081-9B99-7A1F46A8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3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Ethical Considerations in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Obtain ethical approval from relevant boards</a:t>
            </a:r>
          </a:p>
          <a:p>
            <a:r>
              <a:rPr lang="en-GB" dirty="0"/>
              <a:t>Ensure informed consent from participants</a:t>
            </a:r>
          </a:p>
          <a:p>
            <a:r>
              <a:rPr lang="en-GB" dirty="0"/>
              <a:t>Protect participant confidentiality</a:t>
            </a:r>
          </a:p>
          <a:p>
            <a:r>
              <a:rPr lang="en-GB" dirty="0"/>
              <a:t>Disclose conflicts of interest</a:t>
            </a:r>
          </a:p>
          <a:p>
            <a:r>
              <a:rPr lang="en-GB" dirty="0"/>
              <a:t>Comply with guidelines for human/animal research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E969B-3B52-40D1-907E-352C54D8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0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Authorship Ethics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Define authorship criteria early</a:t>
            </a:r>
          </a:p>
          <a:p>
            <a:r>
              <a:rPr lang="en-GB" dirty="0"/>
              <a:t>Include only those who contribute significantly</a:t>
            </a:r>
          </a:p>
          <a:p>
            <a:r>
              <a:rPr lang="en-GB" dirty="0"/>
              <a:t>Avoid gift or ghost authorship</a:t>
            </a:r>
          </a:p>
          <a:p>
            <a:r>
              <a:rPr lang="en-GB" dirty="0"/>
              <a:t>Resolve disputes transparently</a:t>
            </a:r>
          </a:p>
          <a:p>
            <a:r>
              <a:rPr lang="en-GB" dirty="0"/>
              <a:t>Acknowledge contributions appropriately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0F051-FC8F-4157-B50F-9128FA49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3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Plagiarism and Its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Definition and types of plagiarism</a:t>
            </a:r>
          </a:p>
          <a:p>
            <a:r>
              <a:rPr lang="en-GB" dirty="0"/>
              <a:t>Importance of original writing and citations</a:t>
            </a:r>
          </a:p>
          <a:p>
            <a:r>
              <a:rPr lang="en-GB" dirty="0"/>
              <a:t>Use plagiarism detection software</a:t>
            </a:r>
          </a:p>
          <a:p>
            <a:r>
              <a:rPr lang="en-GB" dirty="0"/>
              <a:t>Consequences: retraction, loss of credibility</a:t>
            </a:r>
          </a:p>
          <a:p>
            <a:r>
              <a:rPr lang="en-GB" dirty="0"/>
              <a:t>Educate team on plagiarism prevention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9E153-678D-4D21-A3C9-3783571B8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Avoiding Plagiarism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Paraphrase and summarize properly</a:t>
            </a:r>
          </a:p>
          <a:p>
            <a:r>
              <a:rPr lang="en-GB" dirty="0"/>
              <a:t>Cite all sources, even for ideas</a:t>
            </a:r>
          </a:p>
          <a:p>
            <a:r>
              <a:rPr lang="en-GB" dirty="0"/>
              <a:t>Use quotation marks for direct quotes</a:t>
            </a:r>
          </a:p>
          <a:p>
            <a:r>
              <a:rPr lang="en-GB" dirty="0"/>
              <a:t>Keep track of references meticulously</a:t>
            </a:r>
          </a:p>
          <a:p>
            <a:r>
              <a:rPr lang="en-GB" dirty="0"/>
              <a:t>Maintain integrity throughout the research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644C-8CF2-44C7-A400-93AF67AA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Publishing and Avoiding Pitfalls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Session 1: Publishing and Peer Review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5BEBD-30F0-40FA-ACEC-91BBFB7A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4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Tips for Successful Publishing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 with a clear, focused manuscript</a:t>
            </a:r>
          </a:p>
          <a:p>
            <a:r>
              <a:rPr lang="en-GB" dirty="0"/>
              <a:t>Choose the right journal strategically</a:t>
            </a:r>
          </a:p>
          <a:p>
            <a:r>
              <a:rPr lang="en-GB" dirty="0"/>
              <a:t>Prepare a compelling cover letter</a:t>
            </a:r>
          </a:p>
          <a:p>
            <a:r>
              <a:rPr lang="en-GB" dirty="0"/>
              <a:t>Follow submission guidelines closely</a:t>
            </a:r>
          </a:p>
          <a:p>
            <a:r>
              <a:rPr lang="en-GB" dirty="0"/>
              <a:t>Respond professionally to all feedback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C4DA9-9DD5-4E46-8D3D-5E45BF37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2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and Key Takeaways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Publishing requires careful planning and ethics</a:t>
            </a:r>
          </a:p>
          <a:p>
            <a:r>
              <a:rPr lang="en-GB" dirty="0"/>
              <a:t>Choose journals wisely and follow guidelines</a:t>
            </a:r>
          </a:p>
          <a:p>
            <a:r>
              <a:rPr lang="en-GB" dirty="0"/>
              <a:t>Peer review is an opportunity for improvement</a:t>
            </a:r>
          </a:p>
          <a:p>
            <a:r>
              <a:rPr lang="en-GB" dirty="0"/>
              <a:t>Avoid common research errors and unethical practices</a:t>
            </a:r>
          </a:p>
          <a:p>
            <a:r>
              <a:rPr lang="en-GB" dirty="0"/>
              <a:t>Uphold integrity in authorship and originality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782DB-BFCE-4130-BFB5-06B5ACDA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0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 &amp;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7E60B-8F60-4253-B255-23A4725F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floor for questions</a:t>
            </a:r>
          </a:p>
          <a:p>
            <a:r>
              <a:rPr lang="en-GB" dirty="0"/>
              <a:t>Share experiences with publishing</a:t>
            </a:r>
          </a:p>
          <a:p>
            <a:r>
              <a:rPr lang="en-GB" dirty="0"/>
              <a:t>Discuss challenges and solutions</a:t>
            </a:r>
          </a:p>
          <a:p>
            <a:r>
              <a:rPr lang="en-GB" dirty="0"/>
              <a:t>Provide additional resources and contacts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129FE-82F1-4F0B-A2C7-0F92C57F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1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Acknowledgment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Deep gratitude to Prof. C.J. </a:t>
            </a:r>
            <a:r>
              <a:rPr lang="en-GB" dirty="0" err="1"/>
              <a:t>Elikwu</a:t>
            </a:r>
            <a:endParaRPr lang="en-GB" dirty="0"/>
          </a:p>
          <a:p>
            <a:r>
              <a:rPr lang="en-GB" dirty="0"/>
              <a:t>Appreciation to </a:t>
            </a:r>
            <a:r>
              <a:rPr lang="en-GB" dirty="0" err="1"/>
              <a:t>Dr.</a:t>
            </a:r>
            <a:r>
              <a:rPr lang="en-GB" dirty="0"/>
              <a:t> I. </a:t>
            </a:r>
            <a:r>
              <a:rPr lang="en-GB" dirty="0" err="1"/>
              <a:t>Otaigbe</a:t>
            </a:r>
            <a:r>
              <a:rPr lang="en-GB" dirty="0"/>
              <a:t> for guidance</a:t>
            </a:r>
          </a:p>
          <a:p>
            <a:r>
              <a:rPr lang="en-GB" dirty="0"/>
              <a:t>Thanks to </a:t>
            </a:r>
            <a:r>
              <a:rPr lang="en-GB" dirty="0" err="1"/>
              <a:t>Dr.</a:t>
            </a:r>
            <a:r>
              <a:rPr lang="en-GB" dirty="0"/>
              <a:t> T.A. Oluwole for support</a:t>
            </a:r>
          </a:p>
          <a:p>
            <a:r>
              <a:rPr lang="en-GB" dirty="0"/>
              <a:t>Their contributions enriched this presentation content</a:t>
            </a:r>
          </a:p>
          <a:p>
            <a:r>
              <a:rPr lang="en-GB" dirty="0"/>
              <a:t>Recognized for leadership in academic and research excellence</a:t>
            </a:r>
          </a:p>
          <a:p>
            <a:r>
              <a:rPr lang="en-GB" dirty="0"/>
              <a:t>Grateful for mentorship and collaborative engagement</a:t>
            </a:r>
          </a:p>
        </p:txBody>
      </p:sp>
    </p:spTree>
    <p:extLst>
      <p:ext uri="{BB962C8B-B14F-4D97-AF65-F5344CB8AC3E}">
        <p14:creationId xmlns:p14="http://schemas.microsoft.com/office/powerpoint/2010/main" val="299476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 &amp; References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Disclaimer</a:t>
            </a:r>
            <a:endParaRPr lang="en-US" dirty="0"/>
          </a:p>
          <a:p>
            <a:pPr lvl="0"/>
            <a:r>
              <a:rPr lang="en-US" dirty="0"/>
              <a:t>Presentation intended for educational training purposes only</a:t>
            </a:r>
          </a:p>
          <a:p>
            <a:pPr lvl="0"/>
            <a:r>
              <a:rPr lang="en-US" dirty="0"/>
              <a:t>Content does not represent official institutional policy</a:t>
            </a:r>
          </a:p>
          <a:p>
            <a:pPr lvl="0"/>
            <a:r>
              <a:rPr lang="en-US" dirty="0"/>
              <a:t>Examples used are for illustrative learning clarity</a:t>
            </a:r>
          </a:p>
          <a:p>
            <a:pPr lvl="0"/>
            <a:r>
              <a:rPr lang="en-US" dirty="0"/>
              <a:t>Presenter bears responsibility for interpretation and errors</a:t>
            </a:r>
          </a:p>
          <a:p>
            <a:pPr marL="0" indent="0">
              <a:buNone/>
            </a:pPr>
            <a:r>
              <a:rPr lang="en-US" b="1" dirty="0"/>
              <a:t>References</a:t>
            </a:r>
            <a:endParaRPr lang="en-US" dirty="0"/>
          </a:p>
          <a:p>
            <a:pPr lvl="0"/>
            <a:r>
              <a:rPr lang="en-US" dirty="0"/>
              <a:t>Lecture notes from Prof. M.D. </a:t>
            </a:r>
            <a:r>
              <a:rPr lang="en-US" dirty="0" err="1"/>
              <a:t>Dairo</a:t>
            </a:r>
            <a:r>
              <a:rPr lang="en-US" dirty="0"/>
              <a:t>, University of Ibadan</a:t>
            </a:r>
          </a:p>
        </p:txBody>
      </p:sp>
    </p:spTree>
    <p:extLst>
      <p:ext uri="{BB962C8B-B14F-4D97-AF65-F5344CB8AC3E}">
        <p14:creationId xmlns:p14="http://schemas.microsoft.com/office/powerpoint/2010/main" val="334640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and Peer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6A174-E9C5-4F55-B1E8-F90EE02FA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Importance of choosing the right journal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Understanding submission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 access publishing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Handling peer review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Revising and resubmitting manuscripts</a:t>
            </a:r>
          </a:p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DBFD4F3-7597-4932-A1D2-2CD7E8F93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Publishing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6A174-E9C5-4F55-B1E8-F90EE02FA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5551932" cy="4572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Shares knowledge with the scientific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Builds academic reputation and career progression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Enables collaboration and funding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Provides validation and credibility for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Contributes to evidence-based practice</a:t>
            </a:r>
          </a:p>
          <a:p>
            <a:endParaRPr lang="en-US" dirty="0"/>
          </a:p>
        </p:txBody>
      </p:sp>
      <p:graphicFrame>
        <p:nvGraphicFramePr>
          <p:cNvPr id="6" name="Content Placeholder 5" descr="Clustered Column chart showing the values of 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82286"/>
              </p:ext>
            </p:extLst>
          </p:nvPr>
        </p:nvGraphicFramePr>
        <p:xfrm>
          <a:off x="6656832" y="1600200"/>
          <a:ext cx="4430268" cy="3282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CBE93-00CB-437B-B3DB-6E63F824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3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the Right Journal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991100" cy="4572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Match journal scope to your research topic (Journal / Author Name Estimator)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Consider journal impact factor and audience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Check indexing and visibility (PubMed, Scopus,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Review journal reputation and review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Assess open access options and publication fees</a:t>
            </a:r>
          </a:p>
        </p:txBody>
      </p:sp>
      <p:pic>
        <p:nvPicPr>
          <p:cNvPr id="5" name="Picture Placeholder 4" descr="Close-up of books on shelves with more books blurred in foreground and backgrou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 r="3155"/>
          <a:stretch>
            <a:fillRect/>
          </a:stretch>
        </p:blipFill>
        <p:spPr>
          <a:xfrm>
            <a:off x="6236207" y="1947671"/>
            <a:ext cx="4849375" cy="3447621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8163B3-1E94-4CF0-8B42-2D12383E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Submission Guidelines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991100" cy="4572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Follow journal-specific formatting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Prepare required documents (cover letter, figures,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Check word limits and reference styles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Ensure ethical compliance (IRB, consent)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 journal’s submission system accurately</a:t>
            </a:r>
          </a:p>
        </p:txBody>
      </p:sp>
      <p:pic>
        <p:nvPicPr>
          <p:cNvPr id="5" name="Picture Placeholder 4" descr="Close-up of books on shelves with more books blurred in foreground and backgrou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 r="3155"/>
          <a:stretch>
            <a:fillRect/>
          </a:stretch>
        </p:blipFill>
        <p:spPr>
          <a:xfrm>
            <a:off x="6236207" y="1947671"/>
            <a:ext cx="4849375" cy="3447621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586E40-A78B-42E2-BA19-C362D48C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4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Access Publishing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991100" cy="4572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Definition and types of open access (gold, green)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Benefits: wider accessibility, increased citations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Potential costs: Article Processing Charges (APCs)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Funders’ open access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Predatory journals warning signs</a:t>
            </a:r>
          </a:p>
        </p:txBody>
      </p:sp>
      <p:pic>
        <p:nvPicPr>
          <p:cNvPr id="5" name="Picture Placeholder 4" descr="Close-up of books on shelves with more books blurred in foreground and backgrou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 r="3155"/>
          <a:stretch>
            <a:fillRect/>
          </a:stretch>
        </p:blipFill>
        <p:spPr>
          <a:xfrm>
            <a:off x="6236207" y="1947671"/>
            <a:ext cx="4849375" cy="3447621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DFF6DB-7A50-487C-80BA-016AEC7C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5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Peer Review Process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991100" cy="4572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Purpose: quality control and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Types: single-blind, double-blind, open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Reviewer roles: constructive feedback, ethical 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Timeline from submission to decision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Outcomes: accept, revise, or reject</a:t>
            </a:r>
          </a:p>
        </p:txBody>
      </p:sp>
      <p:pic>
        <p:nvPicPr>
          <p:cNvPr id="5" name="Picture Placeholder 4" descr="Close-up of books on shelves with more books blurred in foreground and backgrou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 r="3155"/>
          <a:stretch>
            <a:fillRect/>
          </a:stretch>
        </p:blipFill>
        <p:spPr>
          <a:xfrm>
            <a:off x="6236207" y="1947671"/>
            <a:ext cx="4849375" cy="3447621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6B7C4F-E42A-469A-B2AB-5BB66223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9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to Reviewer Comments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Read comments carefully and objectively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Address each point systematically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Provide clear, respectful responses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Revise manuscript accordingly with tracked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Communicate changes in a response letter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843F9-DAB8-4E6B-8EB9-35FE7BE8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96</TotalTime>
  <Words>801</Words>
  <Application>Microsoft Office PowerPoint</Application>
  <PresentationFormat>Widescreen</PresentationFormat>
  <Paragraphs>162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Euphemia</vt:lpstr>
      <vt:lpstr>Plantagenet Cherokee</vt:lpstr>
      <vt:lpstr>Wingdings</vt:lpstr>
      <vt:lpstr>Academic Literature 16x9</vt:lpstr>
      <vt:lpstr>Mastering Successful Research Publication and Ethical Practices</vt:lpstr>
      <vt:lpstr>Publishing and Avoiding Pitfalls</vt:lpstr>
      <vt:lpstr>Publishing and Peer Review</vt:lpstr>
      <vt:lpstr>Importance of Publishing Research</vt:lpstr>
      <vt:lpstr>Choosing the Right Journal</vt:lpstr>
      <vt:lpstr>Understanding Submission Guidelines</vt:lpstr>
      <vt:lpstr>Open Access Publishing</vt:lpstr>
      <vt:lpstr>The Peer Review Process</vt:lpstr>
      <vt:lpstr>Responding to Reviewer Comments</vt:lpstr>
      <vt:lpstr>Revising Manuscripts Effectively</vt:lpstr>
      <vt:lpstr>Publishing and Avoiding Pitfalls</vt:lpstr>
      <vt:lpstr>Research Pitfalls and Ethical Practices</vt:lpstr>
      <vt:lpstr>Common Research Mistakes</vt:lpstr>
      <vt:lpstr>Avoiding Errors in Data Collection</vt:lpstr>
      <vt:lpstr>Avoiding Errors in Data Analysis</vt:lpstr>
      <vt:lpstr>Ethical Considerations in Research</vt:lpstr>
      <vt:lpstr>Authorship Ethics</vt:lpstr>
      <vt:lpstr>Plagiarism and Its Consequences</vt:lpstr>
      <vt:lpstr>Avoiding Plagiarism</vt:lpstr>
      <vt:lpstr>Tips for Successful Publishing</vt:lpstr>
      <vt:lpstr>Summary and Key Takeaways</vt:lpstr>
      <vt:lpstr>Questions &amp; Discussion</vt:lpstr>
      <vt:lpstr>Acknowledgment</vt:lpstr>
      <vt:lpstr>Disclaimer &amp;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Successful Research Publication and Ethical Practices</dc:title>
  <dc:creator>Hilary Okunbor</dc:creator>
  <cp:lastModifiedBy>Hilary Okunbor</cp:lastModifiedBy>
  <cp:revision>6</cp:revision>
  <dcterms:created xsi:type="dcterms:W3CDTF">2025-05-21T21:45:24Z</dcterms:created>
  <dcterms:modified xsi:type="dcterms:W3CDTF">2025-05-22T20:13:30Z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