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3"/>
  </p:notesMasterIdLst>
  <p:handoutMasterIdLst>
    <p:handoutMasterId r:id="rId34"/>
  </p:handoutMasterIdLst>
  <p:sldIdLst>
    <p:sldId id="256" r:id="rId5"/>
    <p:sldId id="257" r:id="rId6"/>
    <p:sldId id="269"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299" r:id="rId20"/>
    <p:sldId id="300" r:id="rId21"/>
    <p:sldId id="301" r:id="rId22"/>
    <p:sldId id="302" r:id="rId23"/>
    <p:sldId id="303" r:id="rId24"/>
    <p:sldId id="304" r:id="rId25"/>
    <p:sldId id="305" r:id="rId26"/>
    <p:sldId id="306" r:id="rId27"/>
    <p:sldId id="307" r:id="rId28"/>
    <p:sldId id="308" r:id="rId29"/>
    <p:sldId id="285" r:id="rId30"/>
    <p:sldId id="286" r:id="rId31"/>
    <p:sldId id="309"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55" d="100"/>
          <a:sy n="55" d="100"/>
        </p:scale>
        <p:origin x="84" y="234"/>
      </p:cViewPr>
      <p:guideLst>
        <p:guide orient="horz" pos="2160"/>
        <p:guide pos="3840"/>
      </p:guideLst>
    </p:cSldViewPr>
  </p:slideViewPr>
  <p:notesTextViewPr>
    <p:cViewPr>
      <p:scale>
        <a:sx n="1" d="1"/>
        <a:sy n="1" d="1"/>
      </p:scale>
      <p:origin x="0" y="0"/>
    </p:cViewPr>
  </p:notesTextViewPr>
  <p:notesViewPr>
    <p:cSldViewPr snapToGrid="0" showGuides="1">
      <p:cViewPr varScale="1">
        <p:scale>
          <a:sx n="58" d="100"/>
          <a:sy n="58" d="100"/>
        </p:scale>
        <p:origin x="1974"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CEAAF3-9831-450B-8D59-2C09DB96C8FC}" type="datetimeFigureOut">
              <a:rPr lang="en-US"/>
              <a:t>15-May-25</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834459-7356-44BF-850D-8B30C4FB3B6B}" type="slidenum">
              <a:rPr/>
              <a:t>‹#›</a:t>
            </a:fld>
            <a:endParaRPr/>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50CD79-FC16-4410-AB61-17F26E6D3BC8}" type="datetimeFigureOut">
              <a:rPr lang="en-US"/>
              <a:t>15-May-25</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3C37BE-C303-496D-B5CD-85F2937540FC}" type="slidenum">
              <a:rPr/>
              <a:t>‹#›</a:t>
            </a:fld>
            <a:endParaRPr/>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latin typeface="Arial" pitchFamily="34" charset="0"/>
                <a:cs typeface="Arial" pitchFamily="34" charset="0"/>
              </a:rPr>
              <a:t>NOTE:</a:t>
            </a:r>
          </a:p>
          <a:p>
            <a:r>
              <a:rPr lang="en-US" i="1" dirty="0">
                <a:latin typeface="Arial" pitchFamily="34" charset="0"/>
                <a:cs typeface="Arial" pitchFamily="34" charset="0"/>
              </a:rPr>
              <a:t>To change the  image on this slide, select the picture and delete it. Then click the Pictures icon in the placeholder to insert your own image.</a:t>
            </a:r>
          </a:p>
        </p:txBody>
      </p:sp>
      <p:sp>
        <p:nvSpPr>
          <p:cNvPr id="4" name="Slide Number Placeholder 3"/>
          <p:cNvSpPr>
            <a:spLocks noGrp="1"/>
          </p:cNvSpPr>
          <p:nvPr>
            <p:ph type="sldNum" sz="quarter" idx="10"/>
          </p:nvPr>
        </p:nvSpPr>
        <p:spPr/>
        <p:txBody>
          <a:bodyPr/>
          <a:lstStyle/>
          <a:p>
            <a:fld id="{0A3C37BE-C303-496D-B5CD-85F2937540FC}" type="slidenum">
              <a:rPr lang="en-US" smtClean="0"/>
              <a:t>1</a:t>
            </a:fld>
            <a:endParaRPr lang="en-US"/>
          </a:p>
        </p:txBody>
      </p:sp>
    </p:spTree>
    <p:extLst>
      <p:ext uri="{BB962C8B-B14F-4D97-AF65-F5344CB8AC3E}">
        <p14:creationId xmlns:p14="http://schemas.microsoft.com/office/powerpoint/2010/main" val="240615026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Picture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
        <p:nvSpPr>
          <p:cNvPr id="2" name="Title 1"/>
          <p:cNvSpPr>
            <a:spLocks noGrp="1"/>
          </p:cNvSpPr>
          <p:nvPr>
            <p:ph type="ctrTitle"/>
          </p:nvPr>
        </p:nvSpPr>
        <p:spPr>
          <a:xfrm>
            <a:off x="1104900" y="2292094"/>
            <a:ext cx="10096500" cy="2219691"/>
          </a:xfrm>
        </p:spPr>
        <p:txBody>
          <a:bodyPr anchor="ctr">
            <a:normAutofit/>
          </a:bodyPr>
          <a:lstStyle>
            <a:lvl1pPr algn="l">
              <a:defRPr sz="4400" cap="all" baseline="0"/>
            </a:lvl1pPr>
          </a:lstStyle>
          <a:p>
            <a:r>
              <a:rPr lang="en-US"/>
              <a:t>Click to edit Master title style</a:t>
            </a:r>
            <a:endParaRPr/>
          </a:p>
        </p:txBody>
      </p:sp>
      <p:sp>
        <p:nvSpPr>
          <p:cNvPr id="3" name="Subtitle 2"/>
          <p:cNvSpPr>
            <a:spLocks noGrp="1"/>
          </p:cNvSpPr>
          <p:nvPr>
            <p:ph type="subTitle" idx="1"/>
          </p:nvPr>
        </p:nvSpPr>
        <p:spPr>
          <a:xfrm>
            <a:off x="1104898" y="4511784"/>
            <a:ext cx="10096501"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Date Placeholder 3"/>
          <p:cNvSpPr>
            <a:spLocks noGrp="1"/>
          </p:cNvSpPr>
          <p:nvPr>
            <p:ph type="dt" sz="half" idx="10"/>
          </p:nvPr>
        </p:nvSpPr>
        <p:spPr/>
        <p:txBody>
          <a:bodyPr/>
          <a:lstStyle>
            <a:lvl1pPr>
              <a:defRPr baseline="0">
                <a:solidFill>
                  <a:schemeClr val="tx1">
                    <a:lumMod val="20000"/>
                    <a:lumOff val="80000"/>
                  </a:schemeClr>
                </a:solidFill>
              </a:defRPr>
            </a:lvl1pPr>
          </a:lstStyle>
          <a:p>
            <a:fld id="{402B9795-92DC-40DC-A1CA-9A4B349D7824}" type="datetimeFigureOut">
              <a:rPr lang="en-US" smtClean="0"/>
              <a:pPr/>
              <a:t>15-May-25</a:t>
            </a:fld>
            <a:endParaRPr lang="en-US" dirty="0"/>
          </a:p>
        </p:txBody>
      </p:sp>
      <p:sp>
        <p:nvSpPr>
          <p:cNvPr id="5" name="Footer Placeholder 4"/>
          <p:cNvSpPr>
            <a:spLocks noGrp="1"/>
          </p:cNvSpPr>
          <p:nvPr>
            <p:ph type="ftr" sz="quarter" idx="11"/>
          </p:nvPr>
        </p:nvSpPr>
        <p:spPr/>
        <p:txBody>
          <a:bodyPr/>
          <a:lstStyle>
            <a:lvl1pPr>
              <a:defRPr baseline="0">
                <a:solidFill>
                  <a:schemeClr val="tx1">
                    <a:lumMod val="20000"/>
                    <a:lumOff val="80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baseline="0">
                <a:solidFill>
                  <a:schemeClr val="tx1">
                    <a:lumMod val="20000"/>
                    <a:lumOff val="80000"/>
                  </a:schemeClr>
                </a:solidFill>
              </a:defRPr>
            </a:lvl1pPr>
          </a:lstStyle>
          <a:p>
            <a:fld id="{0FF54DE5-C571-48E8-A5BC-B369434E2F44}" type="slidenum">
              <a:rPr lang="en-US" smtClean="0"/>
              <a:pPr/>
              <a:t>‹#›</a:t>
            </a:fld>
            <a:endParaRPr lang="en-US"/>
          </a:p>
        </p:txBody>
      </p:sp>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endParaRPr/>
          </a:p>
        </p:txBody>
      </p:sp>
      <p:sp>
        <p:nvSpPr>
          <p:cNvPr id="4" name="Text Placeholder 3"/>
          <p:cNvSpPr>
            <a:spLocks noGrp="1"/>
          </p:cNvSpPr>
          <p:nvPr>
            <p:ph type="body" sz="half" idx="2"/>
          </p:nvPr>
        </p:nvSpPr>
        <p:spPr>
          <a:xfrm>
            <a:off x="1104900" y="1600200"/>
            <a:ext cx="3396996"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Picture Placeholder 2" descr="An empty placeholder to add an image. Click on the placeholder and select the image that you wish to add."/>
          <p:cNvSpPr>
            <a:spLocks noGrp="1"/>
          </p:cNvSpPr>
          <p:nvPr>
            <p:ph type="pic" idx="1"/>
          </p:nvPr>
        </p:nvSpPr>
        <p:spPr>
          <a:xfrm>
            <a:off x="4654671" y="1600199"/>
            <a:ext cx="6430912" cy="4572001"/>
          </a:xfrm>
        </p:spPr>
        <p:txBody>
          <a:bodyPr tIns="118872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5" name="Date Placeholder 4"/>
          <p:cNvSpPr>
            <a:spLocks noGrp="1"/>
          </p:cNvSpPr>
          <p:nvPr>
            <p:ph type="dt" sz="half" idx="10"/>
          </p:nvPr>
        </p:nvSpPr>
        <p:spPr/>
        <p:txBody>
          <a:bodyPr/>
          <a:lstStyle/>
          <a:p>
            <a:fld id="{402B9795-92DC-40DC-A1CA-9A4B349D7824}" type="datetimeFigureOut">
              <a:rPr lang="en-US"/>
              <a:t>15-May-25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15-May-25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72600" y="365125"/>
            <a:ext cx="1714500" cy="5811838"/>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104900" y="365125"/>
            <a:ext cx="8098896"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15-May-25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grpSp>
        <p:nvGrpSpPr>
          <p:cNvPr id="7" name="Group 6"/>
          <p:cNvGrpSpPr/>
          <p:nvPr/>
        </p:nvGrpSpPr>
        <p:grpSpPr>
          <a:xfrm rot="5400000">
            <a:off x="6514047" y="3228843"/>
            <a:ext cx="5632704" cy="84403"/>
            <a:chOff x="1073150" y="1219201"/>
            <a:chExt cx="10058400" cy="63125"/>
          </a:xfrm>
        </p:grpSpPr>
        <p:cxnSp>
          <p:nvCxnSpPr>
            <p:cNvPr id="8" name="Straight Connector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15-May-25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en-US"/>
              <a:t>Click to edit Master title style</a:t>
            </a:r>
            <a:endParaRPr/>
          </a:p>
        </p:txBody>
      </p:sp>
      <p:sp>
        <p:nvSpPr>
          <p:cNvPr id="3" name="Subtitle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en-US"/>
              <a:t>Click icon to add picture</a:t>
            </a:r>
            <a:endParaRPr/>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4" name="Group 13"/>
          <p:cNvGrpSpPr/>
          <p:nvPr/>
        </p:nvGrpSpPr>
        <p:grpSpPr>
          <a:xfrm>
            <a:off x="0" y="1143000"/>
            <a:ext cx="12192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grpSp>
        <p:nvGrpSpPr>
          <p:cNvPr id="13" name="Group 12"/>
          <p:cNvGrpSpPr/>
          <p:nvPr/>
        </p:nvGrpSpPr>
        <p:grpSpPr>
          <a:xfrm rot="10800000">
            <a:off x="0" y="5645510"/>
            <a:ext cx="12192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2514600"/>
            <a:ext cx="12192000" cy="3194035"/>
            <a:chOff x="647402" y="2514600"/>
            <a:chExt cx="10838688" cy="3194035"/>
          </a:xfrm>
        </p:grpSpPr>
        <p:grpSp>
          <p:nvGrpSpPr>
            <p:cNvPr id="9" name="Group 8"/>
            <p:cNvGrpSpPr/>
            <p:nvPr/>
          </p:nvGrpSpPr>
          <p:grpSpPr>
            <a:xfrm>
              <a:off x="647402" y="2514600"/>
              <a:ext cx="10838688" cy="63125"/>
              <a:chOff x="507492" y="1501519"/>
              <a:chExt cx="8129016" cy="63125"/>
            </a:xfrm>
          </p:grpSpPr>
          <p:cxnSp>
            <p:nvCxnSpPr>
              <p:cNvPr id="14" name="Straight Connector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rot="10800000">
              <a:off x="647402" y="5645510"/>
              <a:ext cx="10838688" cy="63125"/>
              <a:chOff x="507492" y="1501519"/>
              <a:chExt cx="8129016" cy="63125"/>
            </a:xfrm>
          </p:grpSpPr>
          <p:cxnSp>
            <p:nvCxnSpPr>
              <p:cNvPr id="12" name="Straight Connector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pic>
        <p:nvPicPr>
          <p:cNvPr id="7" name="Picture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
        <p:nvSpPr>
          <p:cNvPr id="2" name="Title 1"/>
          <p:cNvSpPr>
            <a:spLocks noGrp="1"/>
          </p:cNvSpPr>
          <p:nvPr>
            <p:ph type="title"/>
          </p:nvPr>
        </p:nvSpPr>
        <p:spPr>
          <a:xfrm>
            <a:off x="1104899" y="2971806"/>
            <a:ext cx="10071099" cy="1684150"/>
          </a:xfrm>
        </p:spPr>
        <p:txBody>
          <a:bodyPr anchor="ctr">
            <a:normAutofit/>
          </a:bodyPr>
          <a:lstStyle>
            <a:lvl1pPr>
              <a:defRPr sz="4400" cap="all" baseline="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1104899" y="4655956"/>
            <a:ext cx="10071099" cy="509750"/>
          </a:xfrm>
        </p:spPr>
        <p:txBody>
          <a:bodyPr>
            <a:normAutofit/>
          </a:bodyPr>
          <a:lstStyle>
            <a:lvl1pPr marL="0" indent="0">
              <a:spcBef>
                <a:spcPts val="0"/>
              </a:spcBef>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2B9795-92DC-40DC-A1CA-9A4B349D7824}" type="datetimeFigureOut">
              <a:rPr lang="en-US"/>
              <a:t>15-May-25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104900" y="1600200"/>
            <a:ext cx="4914900" cy="4571999"/>
          </a:xfrm>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172200" y="1600200"/>
            <a:ext cx="4914900" cy="4571999"/>
          </a:xfrm>
        </p:spPr>
        <p:txBody>
          <a:bodyPr/>
          <a:lstStyle>
            <a:lvl5pPr>
              <a:defRPr/>
            </a:lvl5pPr>
            <a:lvl6pPr>
              <a:defRPr/>
            </a:lvl6pPr>
            <a:lvl7pPr>
              <a:defRPr/>
            </a:lvl7pPr>
            <a:lvl8pPr>
              <a:defRPr/>
            </a:lvl8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402B9795-92DC-40DC-A1CA-9A4B349D7824}" type="datetimeFigureOut">
              <a:rPr lang="en-US"/>
              <a:t>15-May-25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10490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4900" y="2424112"/>
            <a:ext cx="4919472" cy="3748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16611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66110" y="2424112"/>
            <a:ext cx="4919472" cy="3748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402B9795-92DC-40DC-A1CA-9A4B349D7824}" type="datetimeFigureOut">
              <a:rPr lang="en-US"/>
              <a:t>15-May-25</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402B9795-92DC-40DC-A1CA-9A4B349D7824}" type="datetimeFigureOut">
              <a:rPr lang="en-US"/>
              <a:t>15-May-25</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2B9795-92DC-40DC-A1CA-9A4B349D7824}" type="datetimeFigureOut">
              <a:rPr lang="en-US"/>
              <a:t>15-May-25</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endParaRPr/>
          </a:p>
        </p:txBody>
      </p:sp>
      <p:sp>
        <p:nvSpPr>
          <p:cNvPr id="4" name="Text Placeholder 3"/>
          <p:cNvSpPr>
            <a:spLocks noGrp="1"/>
          </p:cNvSpPr>
          <p:nvPr>
            <p:ph type="body" sz="half" idx="2"/>
          </p:nvPr>
        </p:nvSpPr>
        <p:spPr>
          <a:xfrm>
            <a:off x="1104900" y="1600200"/>
            <a:ext cx="4384548"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Content Placeholder 2"/>
          <p:cNvSpPr>
            <a:spLocks noGrp="1"/>
          </p:cNvSpPr>
          <p:nvPr>
            <p:ph idx="1"/>
          </p:nvPr>
        </p:nvSpPr>
        <p:spPr>
          <a:xfrm>
            <a:off x="5641848" y="1600199"/>
            <a:ext cx="5445252" cy="4572001"/>
          </a:xfrm>
        </p:spPr>
        <p:txBody>
          <a:bodyPr>
            <a:normAutofit/>
          </a:bodyPr>
          <a:lstStyle>
            <a:lvl1pPr>
              <a:defRPr sz="2000"/>
            </a:lvl1pPr>
            <a:lvl2pPr>
              <a:defRPr sz="16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402B9795-92DC-40DC-A1CA-9A4B349D7824}" type="datetimeFigureOut">
              <a:rPr lang="en-US"/>
              <a:t>15-May-25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a:defRPr sz="1200" baseline="0">
                <a:solidFill>
                  <a:schemeClr val="tx1">
                    <a:lumMod val="75000"/>
                  </a:schemeClr>
                </a:solidFill>
              </a:defRPr>
            </a:lvl1pPr>
          </a:lstStyle>
          <a:p>
            <a:fld id="{402B9795-92DC-40DC-A1CA-9A4B349D7824}" type="datetimeFigureOut">
              <a:rPr lang="en-US" smtClean="0"/>
              <a:pPr/>
              <a:t>15-May-25</a:t>
            </a:fld>
            <a:endParaRPr lang="en-US"/>
          </a:p>
        </p:txBody>
      </p:sp>
      <p:sp>
        <p:nvSpPr>
          <p:cNvPr id="5" name="Footer Placeholder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a:defRPr sz="1200" baseline="0">
                <a:solidFill>
                  <a:schemeClr val="tx1">
                    <a:lumMod val="75000"/>
                  </a:schemeClr>
                </a:solidFill>
              </a:defRPr>
            </a:lvl1pPr>
          </a:lstStyle>
          <a:p>
            <a:endParaRPr lang="en-US"/>
          </a:p>
        </p:txBody>
      </p:sp>
      <p:sp>
        <p:nvSpPr>
          <p:cNvPr id="6" name="Slide Number Placeholder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a:defRPr sz="1200" baseline="0">
                <a:solidFill>
                  <a:schemeClr val="tx1">
                    <a:lumMod val="75000"/>
                  </a:schemeClr>
                </a:solidFill>
              </a:defRPr>
            </a:lvl1pPr>
          </a:lstStyle>
          <a:p>
            <a:fld id="{0FF54DE5-C571-48E8-A5BC-B369434E2F44}" type="slidenum">
              <a:rPr lang="en-US" smtClean="0"/>
              <a:pPr/>
              <a:t>‹#›</a:t>
            </a:fld>
            <a:endParaRPr lang="en-US"/>
          </a:p>
        </p:txBody>
      </p:sp>
      <p:grpSp>
        <p:nvGrpSpPr>
          <p:cNvPr id="15" name="Group 14"/>
          <p:cNvGrpSpPr/>
          <p:nvPr/>
        </p:nvGrpSpPr>
        <p:grpSpPr>
          <a:xfrm>
            <a:off x="1103376" y="1219201"/>
            <a:ext cx="9985248" cy="84403"/>
            <a:chOff x="1073150" y="1219201"/>
            <a:chExt cx="10058400" cy="63125"/>
          </a:xfrm>
        </p:grpSpPr>
        <p:cxnSp>
          <p:nvCxnSpPr>
            <p:cNvPr id="13" name="Straight Connector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utoronto.ca/writing/litrev.html" TargetMode="External"/><Relationship Id="rId2" Type="http://schemas.openxmlformats.org/officeDocument/2006/relationships/hyperlink" Target="http://www.unc.edu/depts/wcweb/handouts/literature_review.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104900" y="2292095"/>
            <a:ext cx="5734050" cy="1365506"/>
          </a:xfrm>
        </p:spPr>
        <p:txBody>
          <a:bodyPr anchor="ctr">
            <a:normAutofit/>
          </a:bodyPr>
          <a:lstStyle/>
          <a:p>
            <a:r>
              <a:rPr lang="en-GB" sz="3200" dirty="0"/>
              <a:t>LITERATURE &amp; WRITING</a:t>
            </a:r>
            <a:endParaRPr lang="en-US" sz="3200" dirty="0"/>
          </a:p>
        </p:txBody>
      </p:sp>
      <p:sp>
        <p:nvSpPr>
          <p:cNvPr id="7" name="Subtitle 6"/>
          <p:cNvSpPr>
            <a:spLocks noGrp="1"/>
          </p:cNvSpPr>
          <p:nvPr>
            <p:ph type="subTitle" idx="1"/>
          </p:nvPr>
        </p:nvSpPr>
        <p:spPr>
          <a:xfrm>
            <a:off x="1104900" y="3657602"/>
            <a:ext cx="5734050" cy="1809748"/>
          </a:xfrm>
        </p:spPr>
        <p:txBody>
          <a:bodyPr>
            <a:normAutofit/>
          </a:bodyPr>
          <a:lstStyle/>
          <a:p>
            <a:endParaRPr lang="en-GB" dirty="0"/>
          </a:p>
          <a:p>
            <a:r>
              <a:rPr lang="en-GB" dirty="0"/>
              <a:t>Presented by: Dr H.N. Okunbor</a:t>
            </a:r>
            <a:endParaRPr lang="en-US" dirty="0"/>
          </a:p>
          <a:p>
            <a:r>
              <a:rPr lang="en-GB" dirty="0"/>
              <a:t>Organized by: Antimicrobial Resistance Club</a:t>
            </a:r>
          </a:p>
          <a:p>
            <a:r>
              <a:rPr lang="en-GB" dirty="0"/>
              <a:t>Location of the Training Session: Babcock University</a:t>
            </a:r>
          </a:p>
          <a:p>
            <a:r>
              <a:rPr lang="en-GB" dirty="0"/>
              <a:t>Date: 15</a:t>
            </a:r>
            <a:r>
              <a:rPr lang="en-GB" baseline="30000" dirty="0"/>
              <a:t>th</a:t>
            </a:r>
            <a:r>
              <a:rPr lang="en-GB" dirty="0"/>
              <a:t> May, 2025</a:t>
            </a:r>
          </a:p>
        </p:txBody>
      </p:sp>
      <p:pic>
        <p:nvPicPr>
          <p:cNvPr id="4" name="Picture Placeholder 3" descr="Open book on table, blurred shelves of books in background"/>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l="8890" r="8890"/>
          <a:stretch>
            <a:fillRect/>
          </a:stretch>
        </p:blipFill>
        <p:spPr/>
      </p:pic>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GB" dirty="0"/>
              <a:t>Effective Reading, Note-Taking, and Identifying Study Relationships</a:t>
            </a:r>
          </a:p>
        </p:txBody>
      </p:sp>
      <p:sp>
        <p:nvSpPr>
          <p:cNvPr id="14" name="Content Placeholder 13"/>
          <p:cNvSpPr>
            <a:spLocks noGrp="1"/>
          </p:cNvSpPr>
          <p:nvPr>
            <p:ph idx="1"/>
          </p:nvPr>
        </p:nvSpPr>
        <p:spPr/>
        <p:txBody>
          <a:bodyPr>
            <a:normAutofit/>
          </a:bodyPr>
          <a:lstStyle/>
          <a:p>
            <a:r>
              <a:rPr lang="en-GB" dirty="0"/>
              <a:t>Avoid reading only abstracts; read the full manuscript thoroughly.</a:t>
            </a:r>
          </a:p>
          <a:p>
            <a:r>
              <a:rPr lang="en-GB" dirty="0"/>
              <a:t>Take detailed notes while reading each research article carefully.</a:t>
            </a:r>
          </a:p>
          <a:p>
            <a:r>
              <a:rPr lang="en-GB" dirty="0"/>
              <a:t>Note key terms, definitions, concepts, and theoretical frameworks used.</a:t>
            </a:r>
          </a:p>
          <a:p>
            <a:r>
              <a:rPr lang="en-GB" dirty="0"/>
              <a:t>Record study settings and both useful and additional findings.</a:t>
            </a:r>
          </a:p>
          <a:p>
            <a:r>
              <a:rPr lang="en-GB" dirty="0"/>
              <a:t>Document strengths, weaknesses, and limitations of each study reviewed.</a:t>
            </a:r>
          </a:p>
          <a:p>
            <a:r>
              <a:rPr lang="en-GB" dirty="0"/>
              <a:t>Identify relationships and trends evolving over time among studies.</a:t>
            </a:r>
          </a:p>
          <a:p>
            <a:r>
              <a:rPr lang="en-GB" dirty="0"/>
              <a:t>Observe recurring patterns and ongoing controversies within the literature.</a:t>
            </a:r>
          </a:p>
          <a:p>
            <a:r>
              <a:rPr lang="en-GB" dirty="0"/>
              <a:t>Recognize opposing findings and explanations for discrepancies between studies.</a:t>
            </a:r>
          </a:p>
          <a:p>
            <a:r>
              <a:rPr lang="en-GB" dirty="0"/>
              <a:t>Use these insights to build a comprehensive, critical review narrative.</a:t>
            </a:r>
          </a:p>
        </p:txBody>
      </p:sp>
    </p:spTree>
    <p:extLst>
      <p:ext uri="{BB962C8B-B14F-4D97-AF65-F5344CB8AC3E}">
        <p14:creationId xmlns:p14="http://schemas.microsoft.com/office/powerpoint/2010/main" val="948566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GB" dirty="0"/>
              <a:t>Identifying Gaps, Summarizing, and Synthesizing Literature</a:t>
            </a:r>
          </a:p>
        </p:txBody>
      </p:sp>
      <p:sp>
        <p:nvSpPr>
          <p:cNvPr id="14" name="Content Placeholder 13"/>
          <p:cNvSpPr>
            <a:spLocks noGrp="1"/>
          </p:cNvSpPr>
          <p:nvPr>
            <p:ph idx="1"/>
          </p:nvPr>
        </p:nvSpPr>
        <p:spPr/>
        <p:txBody>
          <a:bodyPr>
            <a:normAutofit/>
          </a:bodyPr>
          <a:lstStyle/>
          <a:p>
            <a:r>
              <a:rPr lang="en-GB" dirty="0"/>
              <a:t>Identify what authors should have found but failed to discover.</a:t>
            </a:r>
          </a:p>
          <a:p>
            <a:r>
              <a:rPr lang="en-GB" dirty="0"/>
              <a:t>Note topics authors should have studied but omitted entirely.</a:t>
            </a:r>
          </a:p>
          <a:p>
            <a:r>
              <a:rPr lang="en-GB" dirty="0"/>
              <a:t>Determine what additional knowledge or research is still needed.</a:t>
            </a:r>
          </a:p>
          <a:p>
            <a:r>
              <a:rPr lang="en-GB" dirty="0"/>
              <a:t>Summarize your review using tables or software like concept mapping tools.</a:t>
            </a:r>
          </a:p>
          <a:p>
            <a:r>
              <a:rPr lang="en-GB" dirty="0"/>
              <a:t>Use reference manager notes sections to store literature summaries.</a:t>
            </a:r>
          </a:p>
          <a:p>
            <a:r>
              <a:rPr lang="en-GB" dirty="0"/>
              <a:t>Synthesize literature by organizing studies according to your research objective.</a:t>
            </a:r>
          </a:p>
          <a:p>
            <a:r>
              <a:rPr lang="en-GB" dirty="0"/>
              <a:t>Write findings in prose, arranging studies chronologically by publication date.</a:t>
            </a:r>
          </a:p>
          <a:p>
            <a:r>
              <a:rPr lang="en-GB" dirty="0"/>
              <a:t>Decide if review aims to provide an overview or build argument.</a:t>
            </a:r>
          </a:p>
          <a:p>
            <a:r>
              <a:rPr lang="en-GB" dirty="0"/>
              <a:t>Highlight similarities, differences, and gaps to justify further research needs.</a:t>
            </a:r>
          </a:p>
        </p:txBody>
      </p:sp>
    </p:spTree>
    <p:extLst>
      <p:ext uri="{BB962C8B-B14F-4D97-AF65-F5344CB8AC3E}">
        <p14:creationId xmlns:p14="http://schemas.microsoft.com/office/powerpoint/2010/main" val="3410530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GB" dirty="0"/>
              <a:t>Describing Theories and Writing the Literature Review</a:t>
            </a:r>
          </a:p>
        </p:txBody>
      </p:sp>
      <p:sp>
        <p:nvSpPr>
          <p:cNvPr id="14" name="Content Placeholder 13"/>
          <p:cNvSpPr>
            <a:spLocks noGrp="1"/>
          </p:cNvSpPr>
          <p:nvPr>
            <p:ph idx="1"/>
          </p:nvPr>
        </p:nvSpPr>
        <p:spPr/>
        <p:txBody>
          <a:bodyPr>
            <a:normAutofit/>
          </a:bodyPr>
          <a:lstStyle/>
          <a:p>
            <a:r>
              <a:rPr lang="en-GB" dirty="0"/>
              <a:t>Describe relevant theories clearly and explain their core principles.</a:t>
            </a:r>
          </a:p>
          <a:p>
            <a:r>
              <a:rPr lang="en-GB" dirty="0"/>
              <a:t>Relate individual studies to the theories they support or challenge.</a:t>
            </a:r>
          </a:p>
          <a:p>
            <a:r>
              <a:rPr lang="en-GB" dirty="0"/>
              <a:t>Explain how each study advances or refines the existing theories.</a:t>
            </a:r>
          </a:p>
          <a:p>
            <a:r>
              <a:rPr lang="en-GB" dirty="0"/>
              <a:t>Use diagrams to visually represent theories and study relationships.</a:t>
            </a:r>
          </a:p>
          <a:p>
            <a:r>
              <a:rPr lang="en-GB" dirty="0"/>
              <a:t>Discuss alternative theories to provide broader perspectives on the topic.</a:t>
            </a:r>
          </a:p>
          <a:p>
            <a:r>
              <a:rPr lang="en-GB" dirty="0"/>
              <a:t>Summarize periodically, highlighting conclusions and research implications.</a:t>
            </a:r>
          </a:p>
          <a:p>
            <a:r>
              <a:rPr lang="en-GB" dirty="0"/>
              <a:t>Suggest specific directions for future research based on your review.</a:t>
            </a:r>
          </a:p>
          <a:p>
            <a:r>
              <a:rPr lang="en-GB" dirty="0"/>
              <a:t>Structure the review with introduction, body, and conclusion sections.</a:t>
            </a:r>
          </a:p>
          <a:p>
            <a:r>
              <a:rPr lang="en-GB" dirty="0"/>
              <a:t>Present topics logically, prioritizing important themes and coherent flow.</a:t>
            </a:r>
          </a:p>
        </p:txBody>
      </p:sp>
    </p:spTree>
    <p:extLst>
      <p:ext uri="{BB962C8B-B14F-4D97-AF65-F5344CB8AC3E}">
        <p14:creationId xmlns:p14="http://schemas.microsoft.com/office/powerpoint/2010/main" val="2795811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GB" dirty="0"/>
              <a:t>Writing a Literature Review: Structure and Key Elements</a:t>
            </a:r>
          </a:p>
        </p:txBody>
      </p:sp>
      <p:sp>
        <p:nvSpPr>
          <p:cNvPr id="14" name="Content Placeholder 13"/>
          <p:cNvSpPr>
            <a:spLocks noGrp="1"/>
          </p:cNvSpPr>
          <p:nvPr>
            <p:ph idx="1"/>
          </p:nvPr>
        </p:nvSpPr>
        <p:spPr/>
        <p:txBody>
          <a:bodyPr>
            <a:normAutofit lnSpcReduction="10000"/>
          </a:bodyPr>
          <a:lstStyle/>
          <a:p>
            <a:r>
              <a:rPr lang="en-GB" b="1" dirty="0"/>
              <a:t>Introduction</a:t>
            </a:r>
            <a:r>
              <a:rPr lang="en-GB" dirty="0"/>
              <a:t> presents topic, central theme, and review’s organizational pattern.</a:t>
            </a:r>
          </a:p>
          <a:p>
            <a:r>
              <a:rPr lang="en-GB" dirty="0"/>
              <a:t>State your reason for reviewing and criteria for literature selection.</a:t>
            </a:r>
          </a:p>
          <a:p>
            <a:r>
              <a:rPr lang="en-GB" dirty="0"/>
              <a:t>Explain scope and justify why certain literature is included or excluded.</a:t>
            </a:r>
          </a:p>
          <a:p>
            <a:r>
              <a:rPr lang="en-GB" b="1" dirty="0"/>
              <a:t>Body</a:t>
            </a:r>
            <a:r>
              <a:rPr lang="en-GB" dirty="0"/>
              <a:t> discusses sources organized chronologically, thematically, or methodologically.</a:t>
            </a:r>
          </a:p>
          <a:p>
            <a:r>
              <a:rPr lang="en-GB" dirty="0"/>
              <a:t>Summarize studies with detail proportional to their importance in literature.</a:t>
            </a:r>
          </a:p>
          <a:p>
            <a:r>
              <a:rPr lang="en-GB" dirty="0"/>
              <a:t>Use clear topic sentences, signposts, and summary sentences for clarity.</a:t>
            </a:r>
          </a:p>
          <a:p>
            <a:r>
              <a:rPr lang="en-GB" b="1" dirty="0"/>
              <a:t>Conclusion</a:t>
            </a:r>
            <a:r>
              <a:rPr lang="en-GB" dirty="0"/>
              <a:t> summarizes key contributions and major findings in the literature.</a:t>
            </a:r>
          </a:p>
          <a:p>
            <a:r>
              <a:rPr lang="en-GB" dirty="0"/>
              <a:t>Highlight methodological flaws, gaps, inconsistencies, and future research needs.</a:t>
            </a:r>
          </a:p>
          <a:p>
            <a:r>
              <a:rPr lang="en-GB" dirty="0"/>
              <a:t>Connect the review’s topic to a broader discipline or scientific context.</a:t>
            </a:r>
          </a:p>
        </p:txBody>
      </p:sp>
    </p:spTree>
    <p:extLst>
      <p:ext uri="{BB962C8B-B14F-4D97-AF65-F5344CB8AC3E}">
        <p14:creationId xmlns:p14="http://schemas.microsoft.com/office/powerpoint/2010/main" val="156294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GB" dirty="0"/>
              <a:t>Guidelines on Writing, Citation, and Referencing in Literature Reviews</a:t>
            </a:r>
          </a:p>
        </p:txBody>
      </p:sp>
      <p:sp>
        <p:nvSpPr>
          <p:cNvPr id="14" name="Content Placeholder 13"/>
          <p:cNvSpPr>
            <a:spLocks noGrp="1"/>
          </p:cNvSpPr>
          <p:nvPr>
            <p:ph idx="1"/>
          </p:nvPr>
        </p:nvSpPr>
        <p:spPr/>
        <p:txBody>
          <a:bodyPr>
            <a:normAutofit/>
          </a:bodyPr>
          <a:lstStyle/>
          <a:p>
            <a:r>
              <a:rPr lang="en-GB" dirty="0"/>
              <a:t>Use evidence from multiple sources to support points in your review.</a:t>
            </a:r>
          </a:p>
          <a:p>
            <a:r>
              <a:rPr lang="en-GB" dirty="0"/>
              <a:t>Be selective; highlight only the most relevant information from sources.</a:t>
            </a:r>
          </a:p>
          <a:p>
            <a:r>
              <a:rPr lang="en-GB" dirty="0"/>
              <a:t>Summarize and synthesize sources within paragraphs and throughout the review.</a:t>
            </a:r>
          </a:p>
          <a:p>
            <a:r>
              <a:rPr lang="en-GB" dirty="0"/>
              <a:t>Maintain your own voice, starting and ending paragraphs with your ideas.</a:t>
            </a:r>
          </a:p>
          <a:p>
            <a:r>
              <a:rPr lang="en-GB" dirty="0"/>
              <a:t>Paraphrase carefully, accurately representing authors’ ideas in your own words.</a:t>
            </a:r>
          </a:p>
          <a:p>
            <a:r>
              <a:rPr lang="en-GB" dirty="0"/>
              <a:t>Cite all sources to credit original authors and avoid plagiarism.</a:t>
            </a:r>
          </a:p>
          <a:p>
            <a:r>
              <a:rPr lang="en-GB" dirty="0"/>
              <a:t>Common citation styles include Harvard (author-date) and Vancouver (numbered). </a:t>
            </a:r>
          </a:p>
          <a:p>
            <a:r>
              <a:rPr lang="en-GB" dirty="0"/>
              <a:t>Always follow your institution’s referencing style and avoid academic theft.</a:t>
            </a:r>
          </a:p>
        </p:txBody>
      </p:sp>
    </p:spTree>
    <p:extLst>
      <p:ext uri="{BB962C8B-B14F-4D97-AF65-F5344CB8AC3E}">
        <p14:creationId xmlns:p14="http://schemas.microsoft.com/office/powerpoint/2010/main" val="4224002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GB" dirty="0"/>
              <a:t>HAVARD STLYE </a:t>
            </a:r>
          </a:p>
        </p:txBody>
      </p:sp>
      <p:sp>
        <p:nvSpPr>
          <p:cNvPr id="14" name="Content Placeholder 13"/>
          <p:cNvSpPr>
            <a:spLocks noGrp="1"/>
          </p:cNvSpPr>
          <p:nvPr>
            <p:ph idx="1"/>
          </p:nvPr>
        </p:nvSpPr>
        <p:spPr/>
        <p:txBody>
          <a:bodyPr>
            <a:normAutofit/>
          </a:bodyPr>
          <a:lstStyle/>
          <a:p>
            <a:r>
              <a:rPr lang="en-GB" dirty="0"/>
              <a:t>Most widely used format is the Harvard or 'Name-Date System.' </a:t>
            </a:r>
          </a:p>
          <a:p>
            <a:r>
              <a:rPr lang="en-GB" dirty="0"/>
              <a:t>Major advantage is that it is more informative; knowing the author and date of publication may be of interest to readers. </a:t>
            </a:r>
          </a:p>
          <a:p>
            <a:r>
              <a:rPr lang="en-GB" dirty="0"/>
              <a:t>Using Harvard system, references to sources may be cited in the text in different ways depending on the nature of the sentence/paragraph that is being written. </a:t>
            </a:r>
          </a:p>
        </p:txBody>
      </p:sp>
    </p:spTree>
    <p:extLst>
      <p:ext uri="{BB962C8B-B14F-4D97-AF65-F5344CB8AC3E}">
        <p14:creationId xmlns:p14="http://schemas.microsoft.com/office/powerpoint/2010/main" val="3118822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GB" dirty="0"/>
              <a:t>HAVARD STLYE (</a:t>
            </a:r>
            <a:r>
              <a:rPr lang="en-GB" dirty="0" err="1"/>
              <a:t>Contd</a:t>
            </a:r>
            <a:r>
              <a:rPr lang="en-GB" dirty="0"/>
              <a:t>)</a:t>
            </a:r>
          </a:p>
        </p:txBody>
      </p:sp>
      <p:sp>
        <p:nvSpPr>
          <p:cNvPr id="14" name="Content Placeholder 13"/>
          <p:cNvSpPr>
            <a:spLocks noGrp="1"/>
          </p:cNvSpPr>
          <p:nvPr>
            <p:ph idx="1"/>
          </p:nvPr>
        </p:nvSpPr>
        <p:spPr/>
        <p:txBody>
          <a:bodyPr>
            <a:normAutofit/>
          </a:bodyPr>
          <a:lstStyle/>
          <a:p>
            <a:r>
              <a:rPr lang="en-GB" dirty="0"/>
              <a:t>One author: Farrar (1997) suggested… or (Farrar 1906) without comma.</a:t>
            </a:r>
          </a:p>
          <a:p>
            <a:r>
              <a:rPr lang="en-GB" dirty="0"/>
              <a:t>Some journals require commas, e.g., (Farrar, 1906), but most do not.</a:t>
            </a:r>
          </a:p>
          <a:p>
            <a:r>
              <a:rPr lang="en-GB" dirty="0"/>
              <a:t>Two authors: </a:t>
            </a:r>
            <a:r>
              <a:rPr lang="en-GB" dirty="0" err="1"/>
              <a:t>Cupp</a:t>
            </a:r>
            <a:r>
              <a:rPr lang="en-GB" dirty="0"/>
              <a:t> and Farrar (1994) proposed… or (</a:t>
            </a:r>
            <a:r>
              <a:rPr lang="en-GB" dirty="0" err="1"/>
              <a:t>Cupp</a:t>
            </a:r>
            <a:r>
              <a:rPr lang="en-GB" dirty="0"/>
              <a:t> and Farrar 1996).</a:t>
            </a:r>
          </a:p>
          <a:p>
            <a:r>
              <a:rPr lang="en-GB" dirty="0"/>
              <a:t>Multiple authors’ papers: Jones (1946) and Smith (1948) both showed…</a:t>
            </a:r>
          </a:p>
          <a:p>
            <a:r>
              <a:rPr lang="en-GB" dirty="0"/>
              <a:t>When citing multiple authors, list references chronologically, earliest first.</a:t>
            </a:r>
          </a:p>
          <a:p>
            <a:r>
              <a:rPr lang="en-GB" dirty="0"/>
              <a:t>Three or more authors: </a:t>
            </a:r>
            <a:r>
              <a:rPr lang="en-GB" dirty="0" err="1"/>
              <a:t>Calie</a:t>
            </a:r>
            <a:r>
              <a:rPr lang="en-GB" dirty="0"/>
              <a:t> et al. (1994) suggested… or (</a:t>
            </a:r>
            <a:r>
              <a:rPr lang="en-GB" dirty="0" err="1"/>
              <a:t>Calie</a:t>
            </a:r>
            <a:r>
              <a:rPr lang="en-GB" dirty="0"/>
              <a:t> et al. 1994).Use “et al.” for three or more authors after the first mention.</a:t>
            </a:r>
          </a:p>
          <a:p>
            <a:r>
              <a:rPr lang="en-GB" dirty="0"/>
              <a:t>Follow your journal’s guidelines for punctuation and citation formatting.</a:t>
            </a:r>
          </a:p>
        </p:txBody>
      </p:sp>
    </p:spTree>
    <p:extLst>
      <p:ext uri="{BB962C8B-B14F-4D97-AF65-F5344CB8AC3E}">
        <p14:creationId xmlns:p14="http://schemas.microsoft.com/office/powerpoint/2010/main" val="2449163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GB" dirty="0"/>
              <a:t>HAVARD STLYE (</a:t>
            </a:r>
            <a:r>
              <a:rPr lang="en-GB" dirty="0" err="1"/>
              <a:t>Contd</a:t>
            </a:r>
            <a:r>
              <a:rPr lang="en-GB" dirty="0"/>
              <a:t>)</a:t>
            </a:r>
          </a:p>
        </p:txBody>
      </p:sp>
      <p:sp>
        <p:nvSpPr>
          <p:cNvPr id="14" name="Content Placeholder 13"/>
          <p:cNvSpPr>
            <a:spLocks noGrp="1"/>
          </p:cNvSpPr>
          <p:nvPr>
            <p:ph idx="1"/>
          </p:nvPr>
        </p:nvSpPr>
        <p:spPr/>
        <p:txBody>
          <a:bodyPr>
            <a:normAutofit/>
          </a:bodyPr>
          <a:lstStyle/>
          <a:p>
            <a:r>
              <a:rPr lang="en-GB" dirty="0"/>
              <a:t>Cite multiple papers by same author with years, use letters for same year.</a:t>
            </a:r>
          </a:p>
          <a:p>
            <a:r>
              <a:rPr lang="en-GB" dirty="0"/>
              <a:t>Use ‘Anon’ and italicized titles when author is unknown or unverified.</a:t>
            </a:r>
          </a:p>
          <a:p>
            <a:r>
              <a:rPr lang="en-GB" dirty="0"/>
              <a:t>Use “n.d.” for sources with no publication date available.</a:t>
            </a:r>
          </a:p>
          <a:p>
            <a:r>
              <a:rPr lang="en-GB" dirty="0"/>
              <a:t>Include page numbers for direct quotes or specific paraphrased information.</a:t>
            </a:r>
          </a:p>
          <a:p>
            <a:r>
              <a:rPr lang="en-GB" dirty="0"/>
              <a:t>Place citations close to the information being referenced, not always sentence end.</a:t>
            </a:r>
          </a:p>
          <a:p>
            <a:r>
              <a:rPr lang="en-GB" dirty="0"/>
              <a:t>Avoid overusing citations; select the most relevant and important sources only.</a:t>
            </a:r>
          </a:p>
          <a:p>
            <a:r>
              <a:rPr lang="en-GB" dirty="0"/>
              <a:t>For one or two authors, cite both names without initials, plus publication year.</a:t>
            </a:r>
          </a:p>
          <a:p>
            <a:r>
              <a:rPr lang="en-GB" dirty="0"/>
              <a:t>For three authors, cite all; for more, cite first three followed by “et al.”</a:t>
            </a:r>
          </a:p>
          <a:p>
            <a:r>
              <a:rPr lang="en-GB" dirty="0"/>
              <a:t>Reference list must be alphabetized with full details for each source.</a:t>
            </a:r>
          </a:p>
        </p:txBody>
      </p:sp>
    </p:spTree>
    <p:extLst>
      <p:ext uri="{BB962C8B-B14F-4D97-AF65-F5344CB8AC3E}">
        <p14:creationId xmlns:p14="http://schemas.microsoft.com/office/powerpoint/2010/main" val="1094076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GB" dirty="0"/>
              <a:t>VANCOUVER STYLE</a:t>
            </a:r>
          </a:p>
        </p:txBody>
      </p:sp>
      <p:sp>
        <p:nvSpPr>
          <p:cNvPr id="14" name="Content Placeholder 13"/>
          <p:cNvSpPr>
            <a:spLocks noGrp="1"/>
          </p:cNvSpPr>
          <p:nvPr>
            <p:ph idx="1"/>
          </p:nvPr>
        </p:nvSpPr>
        <p:spPr/>
        <p:txBody>
          <a:bodyPr>
            <a:normAutofit/>
          </a:bodyPr>
          <a:lstStyle/>
          <a:p>
            <a:r>
              <a:rPr lang="en-GB" dirty="0"/>
              <a:t>Also known as author-number style, unlike name-date Harvard format.</a:t>
            </a:r>
          </a:p>
          <a:p>
            <a:r>
              <a:rPr lang="en-GB" dirty="0"/>
              <a:t>Uses sequential numbers in-text corresponding to references in bibliography list.</a:t>
            </a:r>
          </a:p>
          <a:p>
            <a:r>
              <a:rPr lang="en-GB" dirty="0"/>
              <a:t>References listed in order of appearance, not alphabetical by author.</a:t>
            </a:r>
          </a:p>
          <a:p>
            <a:r>
              <a:rPr lang="en-GB" dirty="0"/>
              <a:t>Journal titles are abbreviated; excessive punctuation and spacing are minimized.</a:t>
            </a:r>
          </a:p>
          <a:p>
            <a:r>
              <a:rPr lang="en-GB" dirty="0"/>
              <a:t>Style improves text readability and reduces visual citation interruptions.</a:t>
            </a:r>
          </a:p>
          <a:p>
            <a:r>
              <a:rPr lang="en-GB" dirty="0"/>
              <a:t>Easier for readers to match in-text numbers to full reference entries.</a:t>
            </a:r>
          </a:p>
          <a:p>
            <a:r>
              <a:rPr lang="en-GB" dirty="0"/>
              <a:t>Each in-text number refers to one full citation in numerical bibliography list.</a:t>
            </a:r>
          </a:p>
          <a:p>
            <a:r>
              <a:rPr lang="en-GB" dirty="0"/>
              <a:t>Multiple citations can be grouped using commas or hyphens, e.g., (2,3) or (1–3).</a:t>
            </a:r>
          </a:p>
          <a:p>
            <a:r>
              <a:rPr lang="en-GB" dirty="0"/>
              <a:t>Ideal for scientific writing where clarity and brevity are essential.</a:t>
            </a:r>
          </a:p>
        </p:txBody>
      </p:sp>
    </p:spTree>
    <p:extLst>
      <p:ext uri="{BB962C8B-B14F-4D97-AF65-F5344CB8AC3E}">
        <p14:creationId xmlns:p14="http://schemas.microsoft.com/office/powerpoint/2010/main" val="4192594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GB" dirty="0"/>
              <a:t>VANCOUVER STYLE (</a:t>
            </a:r>
            <a:r>
              <a:rPr lang="en-GB" dirty="0" err="1"/>
              <a:t>Contd</a:t>
            </a:r>
            <a:r>
              <a:rPr lang="en-GB" dirty="0"/>
              <a:t>)</a:t>
            </a:r>
          </a:p>
        </p:txBody>
      </p:sp>
      <p:sp>
        <p:nvSpPr>
          <p:cNvPr id="14" name="Content Placeholder 13"/>
          <p:cNvSpPr>
            <a:spLocks noGrp="1"/>
          </p:cNvSpPr>
          <p:nvPr>
            <p:ph idx="1"/>
          </p:nvPr>
        </p:nvSpPr>
        <p:spPr/>
        <p:txBody>
          <a:bodyPr>
            <a:normAutofit/>
          </a:bodyPr>
          <a:lstStyle/>
          <a:p>
            <a:r>
              <a:rPr lang="en-GB" dirty="0"/>
              <a:t>NUMBERED SUPERSCRIPT</a:t>
            </a:r>
          </a:p>
          <a:p>
            <a:r>
              <a:rPr lang="en-GB" dirty="0"/>
              <a:t>SQUARED BRACKET NUMBERED SUPERSCRIPT </a:t>
            </a:r>
          </a:p>
          <a:p>
            <a:r>
              <a:rPr lang="en-GB" dirty="0"/>
              <a:t>CURVED BRACKET  NUMBEERED  SUPERSCRIPT</a:t>
            </a:r>
          </a:p>
          <a:p>
            <a:r>
              <a:rPr lang="en-GB" dirty="0"/>
              <a:t>CURVED BRACKET NO SUPERSCRIPT</a:t>
            </a:r>
          </a:p>
          <a:p>
            <a:r>
              <a:rPr lang="en-GB" dirty="0"/>
              <a:t>SQUARE BRACKET NO SUPERSCRIPT</a:t>
            </a:r>
          </a:p>
        </p:txBody>
      </p:sp>
    </p:spTree>
    <p:extLst>
      <p:ext uri="{BB962C8B-B14F-4D97-AF65-F5344CB8AC3E}">
        <p14:creationId xmlns:p14="http://schemas.microsoft.com/office/powerpoint/2010/main" val="1133257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Lecture Outline</a:t>
            </a:r>
          </a:p>
        </p:txBody>
      </p:sp>
      <p:sp>
        <p:nvSpPr>
          <p:cNvPr id="14" name="Content Placeholder 13"/>
          <p:cNvSpPr>
            <a:spLocks noGrp="1"/>
          </p:cNvSpPr>
          <p:nvPr>
            <p:ph idx="1"/>
          </p:nvPr>
        </p:nvSpPr>
        <p:spPr/>
        <p:txBody>
          <a:bodyPr>
            <a:normAutofit/>
          </a:bodyPr>
          <a:lstStyle/>
          <a:p>
            <a:r>
              <a:rPr lang="en-GB" dirty="0"/>
              <a:t> Overview</a:t>
            </a:r>
          </a:p>
          <a:p>
            <a:r>
              <a:rPr lang="en-GB" dirty="0"/>
              <a:t> Strategies for reviewing literature</a:t>
            </a:r>
          </a:p>
          <a:p>
            <a:r>
              <a:rPr lang="en-GB" dirty="0"/>
              <a:t> Steps in writing a Lit Review</a:t>
            </a:r>
          </a:p>
          <a:p>
            <a:r>
              <a:rPr lang="en-GB" dirty="0"/>
              <a:t> How to Cite and Reference literature</a:t>
            </a:r>
          </a:p>
          <a:p>
            <a:r>
              <a:rPr lang="en-GB" dirty="0"/>
              <a:t> Components of a Well-Structured Research Paper (IMRAD Format)</a:t>
            </a:r>
          </a:p>
        </p:txBody>
      </p:sp>
    </p:spTree>
    <p:extLst>
      <p:ext uri="{BB962C8B-B14F-4D97-AF65-F5344CB8AC3E}">
        <p14:creationId xmlns:p14="http://schemas.microsoft.com/office/powerpoint/2010/main" val="1654255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VANCOUVER STYLE (</a:t>
            </a:r>
            <a:r>
              <a:rPr lang="en-GB" dirty="0" err="1"/>
              <a:t>Contd</a:t>
            </a:r>
            <a:r>
              <a:rPr lang="en-GB" dirty="0"/>
              <a:t>)</a:t>
            </a:r>
            <a:endParaRPr lang="en-US" dirty="0"/>
          </a:p>
        </p:txBody>
      </p:sp>
      <p:sp>
        <p:nvSpPr>
          <p:cNvPr id="3" name="Content Placeholder 2"/>
          <p:cNvSpPr>
            <a:spLocks noGrp="1"/>
          </p:cNvSpPr>
          <p:nvPr>
            <p:ph idx="1"/>
          </p:nvPr>
        </p:nvSpPr>
        <p:spPr/>
        <p:txBody>
          <a:bodyPr/>
          <a:lstStyle/>
          <a:p>
            <a:pPr marL="0" indent="0">
              <a:buNone/>
            </a:pPr>
            <a:r>
              <a:rPr lang="en-US" dirty="0"/>
              <a:t>NUMBRED SUPERSCRIPT</a:t>
            </a:r>
          </a:p>
          <a:p>
            <a:r>
              <a:rPr lang="en-US" dirty="0"/>
              <a:t>Recommended birth intervals among pregnant women in this low resource settings was previously set at 24 months. However, my studies reveal the inadequacy of 24 months birth intervals among women. These studies show that women who had birth intervals less than 36 months had higher risk of anaemia in pregnancy </a:t>
            </a:r>
            <a:r>
              <a:rPr lang="en-US" baseline="30000" dirty="0"/>
              <a:t>6</a:t>
            </a:r>
            <a:r>
              <a:rPr lang="en-US" dirty="0"/>
              <a:t>. In these studies I was also able to show other previously unrecognized risk factors for anaemia such as HIV </a:t>
            </a:r>
            <a:r>
              <a:rPr lang="en-US" dirty="0" err="1"/>
              <a:t>sero</a:t>
            </a:r>
            <a:r>
              <a:rPr lang="en-US" dirty="0"/>
              <a:t>-positivity in pregnancy and adolescent pregnancy </a:t>
            </a:r>
            <a:r>
              <a:rPr lang="en-US" baseline="30000" dirty="0"/>
              <a:t>9, 13.</a:t>
            </a:r>
            <a:r>
              <a:rPr lang="en-US" dirty="0"/>
              <a:t> </a:t>
            </a:r>
          </a:p>
        </p:txBody>
      </p:sp>
      <p:sp>
        <p:nvSpPr>
          <p:cNvPr id="5" name="Slide Number Placeholder 4"/>
          <p:cNvSpPr>
            <a:spLocks noGrp="1"/>
          </p:cNvSpPr>
          <p:nvPr>
            <p:ph type="sldNum" sz="quarter" idx="12"/>
          </p:nvPr>
        </p:nvSpPr>
        <p:spPr/>
        <p:txBody>
          <a:bodyPr/>
          <a:lstStyle/>
          <a:p>
            <a:fld id="{A3687BB4-E166-4454-970C-F6A19B76BA4B}" type="slidenum">
              <a:rPr lang="en-US" smtClean="0"/>
              <a:pPr/>
              <a:t>20</a:t>
            </a:fld>
            <a:endParaRPr lang="en-US"/>
          </a:p>
        </p:txBody>
      </p:sp>
    </p:spTree>
    <p:extLst>
      <p:ext uri="{BB962C8B-B14F-4D97-AF65-F5344CB8AC3E}">
        <p14:creationId xmlns:p14="http://schemas.microsoft.com/office/powerpoint/2010/main" val="1535791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VANCOUVER STYLE (</a:t>
            </a:r>
            <a:r>
              <a:rPr lang="en-GB" dirty="0" err="1"/>
              <a:t>Contd</a:t>
            </a:r>
            <a:r>
              <a:rPr lang="en-GB" dirty="0"/>
              <a:t>)</a:t>
            </a:r>
            <a:endParaRPr lang="en-US" dirty="0"/>
          </a:p>
        </p:txBody>
      </p:sp>
      <p:sp>
        <p:nvSpPr>
          <p:cNvPr id="3" name="Content Placeholder 2"/>
          <p:cNvSpPr>
            <a:spLocks noGrp="1"/>
          </p:cNvSpPr>
          <p:nvPr>
            <p:ph idx="1"/>
          </p:nvPr>
        </p:nvSpPr>
        <p:spPr/>
        <p:txBody>
          <a:bodyPr/>
          <a:lstStyle/>
          <a:p>
            <a:pPr marL="0" indent="0">
              <a:buNone/>
            </a:pPr>
            <a:r>
              <a:rPr lang="en-US" dirty="0"/>
              <a:t>SQUARED SUPERSCRIPT</a:t>
            </a:r>
          </a:p>
          <a:p>
            <a:r>
              <a:rPr lang="en-US" dirty="0"/>
              <a:t>Recommended birth intervals among pregnant women in this low resource settings was previously set at 24 months. However, my studies reveal the inadequacy of 24 months birth intervals among women. These studies show that women who had birth intervals less than 36 months had higher risk of anaemia in pregnancy </a:t>
            </a:r>
            <a:r>
              <a:rPr lang="en-US" baseline="30000" dirty="0"/>
              <a:t>[6]</a:t>
            </a:r>
            <a:r>
              <a:rPr lang="en-US" dirty="0"/>
              <a:t>. In these studies I was also able to show other previously unrecognized risk factors for anaemia such as HIV </a:t>
            </a:r>
            <a:r>
              <a:rPr lang="en-US" dirty="0" err="1"/>
              <a:t>sero</a:t>
            </a:r>
            <a:r>
              <a:rPr lang="en-US" dirty="0"/>
              <a:t>-positivity in pregnancy and adolescent pregnancy </a:t>
            </a:r>
            <a:r>
              <a:rPr lang="en-US" baseline="30000" dirty="0"/>
              <a:t>[9,13]</a:t>
            </a:r>
            <a:r>
              <a:rPr lang="en-US" dirty="0"/>
              <a:t>. </a:t>
            </a:r>
            <a:r>
              <a:rPr lang="en-US" baseline="30000" dirty="0"/>
              <a:t>.</a:t>
            </a:r>
            <a:r>
              <a:rPr lang="en-US" dirty="0"/>
              <a:t> </a:t>
            </a:r>
          </a:p>
        </p:txBody>
      </p:sp>
      <p:sp>
        <p:nvSpPr>
          <p:cNvPr id="5" name="Slide Number Placeholder 4"/>
          <p:cNvSpPr>
            <a:spLocks noGrp="1"/>
          </p:cNvSpPr>
          <p:nvPr>
            <p:ph type="sldNum" sz="quarter" idx="12"/>
          </p:nvPr>
        </p:nvSpPr>
        <p:spPr/>
        <p:txBody>
          <a:bodyPr/>
          <a:lstStyle/>
          <a:p>
            <a:fld id="{A3687BB4-E166-4454-970C-F6A19B76BA4B}" type="slidenum">
              <a:rPr lang="en-US" smtClean="0"/>
              <a:pPr/>
              <a:t>21</a:t>
            </a:fld>
            <a:endParaRPr lang="en-US"/>
          </a:p>
        </p:txBody>
      </p:sp>
    </p:spTree>
    <p:extLst>
      <p:ext uri="{BB962C8B-B14F-4D97-AF65-F5344CB8AC3E}">
        <p14:creationId xmlns:p14="http://schemas.microsoft.com/office/powerpoint/2010/main" val="2771932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VANCOUVER STYLE (</a:t>
            </a:r>
            <a:r>
              <a:rPr lang="en-GB" dirty="0" err="1"/>
              <a:t>Contd</a:t>
            </a:r>
            <a:r>
              <a:rPr lang="en-GB" dirty="0"/>
              <a:t>)</a:t>
            </a:r>
            <a:endParaRPr lang="en-US" dirty="0"/>
          </a:p>
        </p:txBody>
      </p:sp>
      <p:sp>
        <p:nvSpPr>
          <p:cNvPr id="3" name="Content Placeholder 2"/>
          <p:cNvSpPr>
            <a:spLocks noGrp="1"/>
          </p:cNvSpPr>
          <p:nvPr>
            <p:ph idx="1"/>
          </p:nvPr>
        </p:nvSpPr>
        <p:spPr/>
        <p:txBody>
          <a:bodyPr/>
          <a:lstStyle/>
          <a:p>
            <a:pPr marL="0" indent="0">
              <a:buNone/>
            </a:pPr>
            <a:r>
              <a:rPr lang="en-US" dirty="0"/>
              <a:t>CURVED BRACKETED SUPERSCRIPT</a:t>
            </a:r>
          </a:p>
          <a:p>
            <a:r>
              <a:rPr lang="en-US" dirty="0"/>
              <a:t>Recommended birth intervals among pregnant women in this low resource settings was previously set at 24 months. However, my studies reveal the inadequacy of 24 months birth intervals among women. These studies show that women who had birth intervals less than 36 months had higher risk of anaemia in pregnancy </a:t>
            </a:r>
            <a:r>
              <a:rPr lang="en-US" baseline="30000" dirty="0"/>
              <a:t>(6)</a:t>
            </a:r>
            <a:r>
              <a:rPr lang="en-US" dirty="0"/>
              <a:t>. In these studies I was also able to show other previously unrecognized risk factors for anaemia such as HIV </a:t>
            </a:r>
            <a:r>
              <a:rPr lang="en-US" dirty="0" err="1"/>
              <a:t>sero</a:t>
            </a:r>
            <a:r>
              <a:rPr lang="en-US" dirty="0"/>
              <a:t>-positivity in pregnancy and adolescent pregnancy </a:t>
            </a:r>
            <a:r>
              <a:rPr lang="en-US" baseline="30000" dirty="0"/>
              <a:t>(9,13)</a:t>
            </a:r>
            <a:r>
              <a:rPr lang="en-US" dirty="0"/>
              <a:t>. </a:t>
            </a:r>
            <a:r>
              <a:rPr lang="en-US" baseline="30000" dirty="0"/>
              <a:t>.</a:t>
            </a:r>
            <a:r>
              <a:rPr lang="en-US" dirty="0"/>
              <a:t> </a:t>
            </a:r>
          </a:p>
          <a:p>
            <a:pPr marL="0" indent="0">
              <a:buNone/>
            </a:pPr>
            <a:endParaRPr lang="en-US" dirty="0"/>
          </a:p>
        </p:txBody>
      </p:sp>
      <p:sp>
        <p:nvSpPr>
          <p:cNvPr id="5" name="Slide Number Placeholder 4"/>
          <p:cNvSpPr>
            <a:spLocks noGrp="1"/>
          </p:cNvSpPr>
          <p:nvPr>
            <p:ph type="sldNum" sz="quarter" idx="12"/>
          </p:nvPr>
        </p:nvSpPr>
        <p:spPr/>
        <p:txBody>
          <a:bodyPr/>
          <a:lstStyle/>
          <a:p>
            <a:fld id="{A3687BB4-E166-4454-970C-F6A19B76BA4B}" type="slidenum">
              <a:rPr lang="en-US" smtClean="0"/>
              <a:pPr/>
              <a:t>22</a:t>
            </a:fld>
            <a:endParaRPr lang="en-US"/>
          </a:p>
        </p:txBody>
      </p:sp>
    </p:spTree>
    <p:extLst>
      <p:ext uri="{BB962C8B-B14F-4D97-AF65-F5344CB8AC3E}">
        <p14:creationId xmlns:p14="http://schemas.microsoft.com/office/powerpoint/2010/main" val="2818056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VANCOUVER STYLE (</a:t>
            </a:r>
            <a:r>
              <a:rPr lang="en-GB" dirty="0" err="1"/>
              <a:t>Contd</a:t>
            </a:r>
            <a:r>
              <a:rPr lang="en-GB" dirty="0"/>
              <a:t>)</a:t>
            </a:r>
            <a:endParaRPr lang="en-US" dirty="0"/>
          </a:p>
        </p:txBody>
      </p:sp>
      <p:sp>
        <p:nvSpPr>
          <p:cNvPr id="3" name="Content Placeholder 2"/>
          <p:cNvSpPr>
            <a:spLocks noGrp="1"/>
          </p:cNvSpPr>
          <p:nvPr>
            <p:ph idx="1"/>
          </p:nvPr>
        </p:nvSpPr>
        <p:spPr/>
        <p:txBody>
          <a:bodyPr/>
          <a:lstStyle/>
          <a:p>
            <a:pPr marL="0" indent="0">
              <a:buNone/>
            </a:pPr>
            <a:r>
              <a:rPr lang="en-US" dirty="0"/>
              <a:t>CURVED BRACKET NO SUPERSCRIPT</a:t>
            </a:r>
          </a:p>
          <a:p>
            <a:r>
              <a:rPr lang="en-US" dirty="0"/>
              <a:t>Recommended birth intervals among pregnant women in this low resource settings was previously set at 24 months. However, my studies reveal the inadequacy of 24 months birth intervals among women. These studies show that women who had birth intervals less than 36 months had higher risk of anaemia in pregnancy(6). In these studies I was also able to show other previously unrecognized risk factors for anaemia such as HIV </a:t>
            </a:r>
            <a:r>
              <a:rPr lang="en-US" dirty="0" err="1"/>
              <a:t>sero</a:t>
            </a:r>
            <a:r>
              <a:rPr lang="en-US" dirty="0"/>
              <a:t>-positivity in pregnancy and adolescent pregnancy(9, 13). </a:t>
            </a:r>
            <a:r>
              <a:rPr lang="en-US" baseline="30000" dirty="0"/>
              <a:t>.</a:t>
            </a:r>
            <a:r>
              <a:rPr lang="en-US" dirty="0"/>
              <a:t> </a:t>
            </a:r>
          </a:p>
          <a:p>
            <a:endParaRPr lang="en-US" dirty="0"/>
          </a:p>
        </p:txBody>
      </p:sp>
      <p:sp>
        <p:nvSpPr>
          <p:cNvPr id="5" name="Slide Number Placeholder 4"/>
          <p:cNvSpPr>
            <a:spLocks noGrp="1"/>
          </p:cNvSpPr>
          <p:nvPr>
            <p:ph type="sldNum" sz="quarter" idx="12"/>
          </p:nvPr>
        </p:nvSpPr>
        <p:spPr/>
        <p:txBody>
          <a:bodyPr/>
          <a:lstStyle/>
          <a:p>
            <a:fld id="{A3687BB4-E166-4454-970C-F6A19B76BA4B}" type="slidenum">
              <a:rPr lang="en-US" smtClean="0"/>
              <a:pPr/>
              <a:t>23</a:t>
            </a:fld>
            <a:endParaRPr lang="en-US"/>
          </a:p>
        </p:txBody>
      </p:sp>
    </p:spTree>
    <p:extLst>
      <p:ext uri="{BB962C8B-B14F-4D97-AF65-F5344CB8AC3E}">
        <p14:creationId xmlns:p14="http://schemas.microsoft.com/office/powerpoint/2010/main" val="455837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VANCOUVER STYLE (</a:t>
            </a:r>
            <a:r>
              <a:rPr lang="en-GB" dirty="0" err="1"/>
              <a:t>Contd</a:t>
            </a:r>
            <a:r>
              <a:rPr lang="en-GB" dirty="0"/>
              <a:t>)</a:t>
            </a:r>
            <a:endParaRPr lang="en-US" dirty="0"/>
          </a:p>
        </p:txBody>
      </p:sp>
      <p:sp>
        <p:nvSpPr>
          <p:cNvPr id="3" name="Content Placeholder 2"/>
          <p:cNvSpPr>
            <a:spLocks noGrp="1"/>
          </p:cNvSpPr>
          <p:nvPr>
            <p:ph idx="1"/>
          </p:nvPr>
        </p:nvSpPr>
        <p:spPr/>
        <p:txBody>
          <a:bodyPr/>
          <a:lstStyle/>
          <a:p>
            <a:pPr marL="0" indent="0">
              <a:buNone/>
            </a:pPr>
            <a:r>
              <a:rPr lang="en-US" dirty="0"/>
              <a:t>SQUARE BRACKET NO SUPERSCRIPT</a:t>
            </a:r>
          </a:p>
          <a:p>
            <a:r>
              <a:rPr lang="en-US" dirty="0"/>
              <a:t>Recommended birth intervals among pregnant women in this low resource settings was previously set at 24 months. However, my studies reveal the inadequacy of 24 months birth intervals among women. These studies show that women who had birth intervals less than 36 months had higher risk of anaemia in pregnancy[6]. In these studies I was also able to show other previously unrecognized risk factors for anaemia such as HIV </a:t>
            </a:r>
            <a:r>
              <a:rPr lang="en-US" dirty="0" err="1"/>
              <a:t>sero</a:t>
            </a:r>
            <a:r>
              <a:rPr lang="en-US" dirty="0"/>
              <a:t>-positivity in pregnancy and adolescent pregnancy[9, 13]. </a:t>
            </a:r>
            <a:r>
              <a:rPr lang="en-US" baseline="30000" dirty="0"/>
              <a:t>.</a:t>
            </a:r>
            <a:r>
              <a:rPr lang="en-US" dirty="0"/>
              <a:t> </a:t>
            </a:r>
          </a:p>
        </p:txBody>
      </p:sp>
      <p:sp>
        <p:nvSpPr>
          <p:cNvPr id="5" name="Slide Number Placeholder 4"/>
          <p:cNvSpPr>
            <a:spLocks noGrp="1"/>
          </p:cNvSpPr>
          <p:nvPr>
            <p:ph type="sldNum" sz="quarter" idx="12"/>
          </p:nvPr>
        </p:nvSpPr>
        <p:spPr/>
        <p:txBody>
          <a:bodyPr/>
          <a:lstStyle/>
          <a:p>
            <a:fld id="{A3687BB4-E166-4454-970C-F6A19B76BA4B}" type="slidenum">
              <a:rPr lang="en-US" smtClean="0"/>
              <a:pPr/>
              <a:t>24</a:t>
            </a:fld>
            <a:endParaRPr lang="en-US"/>
          </a:p>
        </p:txBody>
      </p:sp>
    </p:spTree>
    <p:extLst>
      <p:ext uri="{BB962C8B-B14F-4D97-AF65-F5344CB8AC3E}">
        <p14:creationId xmlns:p14="http://schemas.microsoft.com/office/powerpoint/2010/main" val="3686394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Components of a Well-Structured Research Paper (IMRAD Format)</a:t>
            </a:r>
            <a:endParaRPr lang="en-US" dirty="0"/>
          </a:p>
        </p:txBody>
      </p:sp>
      <p:sp>
        <p:nvSpPr>
          <p:cNvPr id="3" name="Content Placeholder 2"/>
          <p:cNvSpPr>
            <a:spLocks noGrp="1"/>
          </p:cNvSpPr>
          <p:nvPr>
            <p:ph idx="1"/>
          </p:nvPr>
        </p:nvSpPr>
        <p:spPr/>
        <p:txBody>
          <a:bodyPr>
            <a:normAutofit fontScale="92500"/>
          </a:bodyPr>
          <a:lstStyle/>
          <a:p>
            <a:pPr marL="0" indent="0">
              <a:buNone/>
            </a:pPr>
            <a:r>
              <a:rPr lang="en-GB" b="1" dirty="0"/>
              <a:t>Introduction</a:t>
            </a:r>
            <a:r>
              <a:rPr lang="en-GB" dirty="0"/>
              <a:t> – Presents background, research problem, objectives, and significance.</a:t>
            </a:r>
          </a:p>
          <a:p>
            <a:pPr marL="0" indent="0">
              <a:buNone/>
            </a:pPr>
            <a:r>
              <a:rPr lang="en-GB" b="1" dirty="0"/>
              <a:t>Methods </a:t>
            </a:r>
            <a:r>
              <a:rPr lang="en-GB" dirty="0"/>
              <a:t>– Describes study design, population, data collection, and analysis procedures.</a:t>
            </a:r>
          </a:p>
          <a:p>
            <a:pPr marL="0" indent="0">
              <a:buNone/>
            </a:pPr>
            <a:r>
              <a:rPr lang="en-GB" b="1" dirty="0"/>
              <a:t>Results</a:t>
            </a:r>
            <a:r>
              <a:rPr lang="en-GB" dirty="0"/>
              <a:t> – Reports findings objectively with tables, figures, and relevant statistics.</a:t>
            </a:r>
          </a:p>
          <a:p>
            <a:pPr marL="0" indent="0">
              <a:buNone/>
            </a:pPr>
            <a:r>
              <a:rPr lang="en-GB" b="1" dirty="0"/>
              <a:t>And</a:t>
            </a:r>
            <a:r>
              <a:rPr lang="en-GB" dirty="0"/>
              <a:t> – Connects Results and Discussion logically (the "A" in IMRAD is implicit).</a:t>
            </a:r>
          </a:p>
          <a:p>
            <a:pPr marL="0" indent="0">
              <a:buNone/>
            </a:pPr>
            <a:r>
              <a:rPr lang="en-GB" b="1" dirty="0"/>
              <a:t>Discussion </a:t>
            </a:r>
            <a:r>
              <a:rPr lang="en-GB" dirty="0"/>
              <a:t>– Interprets findings, compares with existing studies, explains implications.</a:t>
            </a:r>
          </a:p>
          <a:p>
            <a:pPr marL="0" indent="0">
              <a:buNone/>
            </a:pPr>
            <a:r>
              <a:rPr lang="en-GB" b="1" dirty="0"/>
              <a:t>Conclusion</a:t>
            </a:r>
            <a:r>
              <a:rPr lang="en-GB" dirty="0"/>
              <a:t> – Summarizes key outcomes, limitations, and suggests directions for research.</a:t>
            </a:r>
          </a:p>
          <a:p>
            <a:pPr marL="0" indent="0">
              <a:buNone/>
            </a:pPr>
            <a:r>
              <a:rPr lang="en-GB" b="1" dirty="0"/>
              <a:t>Abstract</a:t>
            </a:r>
            <a:r>
              <a:rPr lang="en-GB" dirty="0"/>
              <a:t> – Provides a concise summary of the entire paper (written last).</a:t>
            </a:r>
          </a:p>
          <a:p>
            <a:pPr marL="0" indent="0">
              <a:buNone/>
            </a:pPr>
            <a:r>
              <a:rPr lang="en-GB" b="1" dirty="0"/>
              <a:t>References</a:t>
            </a:r>
            <a:r>
              <a:rPr lang="en-GB" dirty="0"/>
              <a:t> – Lists all cited works following a consistent referencing style.</a:t>
            </a:r>
          </a:p>
          <a:p>
            <a:pPr marL="0" indent="0">
              <a:buNone/>
            </a:pPr>
            <a:r>
              <a:rPr lang="en-GB" b="1" dirty="0"/>
              <a:t>Appendices</a:t>
            </a:r>
            <a:r>
              <a:rPr lang="en-GB" dirty="0"/>
              <a:t> – Includes supplementary materials like tools, questionnaires, or raw data.</a:t>
            </a:r>
            <a:endParaRPr lang="en-US" dirty="0"/>
          </a:p>
        </p:txBody>
      </p:sp>
      <p:sp>
        <p:nvSpPr>
          <p:cNvPr id="5" name="Slide Number Placeholder 4"/>
          <p:cNvSpPr>
            <a:spLocks noGrp="1"/>
          </p:cNvSpPr>
          <p:nvPr>
            <p:ph type="sldNum" sz="quarter" idx="12"/>
          </p:nvPr>
        </p:nvSpPr>
        <p:spPr/>
        <p:txBody>
          <a:bodyPr/>
          <a:lstStyle/>
          <a:p>
            <a:fld id="{A3687BB4-E166-4454-970C-F6A19B76BA4B}" type="slidenum">
              <a:rPr lang="en-US" smtClean="0"/>
              <a:pPr/>
              <a:t>25</a:t>
            </a:fld>
            <a:endParaRPr lang="en-US"/>
          </a:p>
        </p:txBody>
      </p:sp>
    </p:spTree>
    <p:extLst>
      <p:ext uri="{BB962C8B-B14F-4D97-AF65-F5344CB8AC3E}">
        <p14:creationId xmlns:p14="http://schemas.microsoft.com/office/powerpoint/2010/main" val="3139304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GB" dirty="0"/>
              <a:t>Acknowledgment</a:t>
            </a:r>
            <a:endParaRPr lang="en-US" dirty="0"/>
          </a:p>
        </p:txBody>
      </p:sp>
      <p:sp>
        <p:nvSpPr>
          <p:cNvPr id="14" name="Content Placeholder 13"/>
          <p:cNvSpPr>
            <a:spLocks noGrp="1"/>
          </p:cNvSpPr>
          <p:nvPr>
            <p:ph idx="1"/>
          </p:nvPr>
        </p:nvSpPr>
        <p:spPr/>
        <p:txBody>
          <a:bodyPr/>
          <a:lstStyle/>
          <a:p>
            <a:r>
              <a:rPr lang="en-GB" dirty="0"/>
              <a:t>Deep gratitude to Prof. C.J. </a:t>
            </a:r>
            <a:r>
              <a:rPr lang="en-GB" dirty="0" err="1"/>
              <a:t>Elikwu</a:t>
            </a:r>
            <a:endParaRPr lang="en-GB" dirty="0"/>
          </a:p>
          <a:p>
            <a:r>
              <a:rPr lang="en-GB" dirty="0"/>
              <a:t>Appreciation to </a:t>
            </a:r>
            <a:r>
              <a:rPr lang="en-GB" dirty="0" err="1"/>
              <a:t>Dr.</a:t>
            </a:r>
            <a:r>
              <a:rPr lang="en-GB" dirty="0"/>
              <a:t> I. </a:t>
            </a:r>
            <a:r>
              <a:rPr lang="en-GB" dirty="0" err="1"/>
              <a:t>Otaigbe</a:t>
            </a:r>
            <a:r>
              <a:rPr lang="en-GB" dirty="0"/>
              <a:t> for guidance</a:t>
            </a:r>
          </a:p>
          <a:p>
            <a:r>
              <a:rPr lang="en-GB" dirty="0"/>
              <a:t>Thanks to </a:t>
            </a:r>
            <a:r>
              <a:rPr lang="en-GB" dirty="0" err="1"/>
              <a:t>Dr.</a:t>
            </a:r>
            <a:r>
              <a:rPr lang="en-GB" dirty="0"/>
              <a:t> T.A. Oluwole for support</a:t>
            </a:r>
          </a:p>
          <a:p>
            <a:r>
              <a:rPr lang="en-GB" dirty="0"/>
              <a:t>Their contributions enriched this presentation content</a:t>
            </a:r>
          </a:p>
          <a:p>
            <a:r>
              <a:rPr lang="en-GB" dirty="0"/>
              <a:t>Recognized for leadership in academic and research excellence</a:t>
            </a:r>
          </a:p>
          <a:p>
            <a:r>
              <a:rPr lang="en-GB" dirty="0"/>
              <a:t>Grateful for mentorship and collaborative engagement</a:t>
            </a:r>
          </a:p>
        </p:txBody>
      </p:sp>
    </p:spTree>
    <p:extLst>
      <p:ext uri="{BB962C8B-B14F-4D97-AF65-F5344CB8AC3E}">
        <p14:creationId xmlns:p14="http://schemas.microsoft.com/office/powerpoint/2010/main" val="299476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GB" dirty="0"/>
              <a:t>Disclaimer &amp; References</a:t>
            </a:r>
            <a:endParaRPr lang="en-US" dirty="0"/>
          </a:p>
        </p:txBody>
      </p:sp>
      <p:sp>
        <p:nvSpPr>
          <p:cNvPr id="14" name="Content Placeholder 13"/>
          <p:cNvSpPr>
            <a:spLocks noGrp="1"/>
          </p:cNvSpPr>
          <p:nvPr>
            <p:ph idx="1"/>
          </p:nvPr>
        </p:nvSpPr>
        <p:spPr/>
        <p:txBody>
          <a:bodyPr>
            <a:normAutofit/>
          </a:bodyPr>
          <a:lstStyle/>
          <a:p>
            <a:pPr marL="0" indent="0">
              <a:buNone/>
            </a:pPr>
            <a:r>
              <a:rPr lang="en-US" b="1" dirty="0"/>
              <a:t>Disclaimer</a:t>
            </a:r>
            <a:endParaRPr lang="en-US" dirty="0"/>
          </a:p>
          <a:p>
            <a:pPr lvl="0"/>
            <a:r>
              <a:rPr lang="en-US" dirty="0"/>
              <a:t>Presentation intended for educational training purposes only</a:t>
            </a:r>
          </a:p>
          <a:p>
            <a:pPr lvl="0"/>
            <a:r>
              <a:rPr lang="en-US" dirty="0"/>
              <a:t>Content does not represent official institutional policy</a:t>
            </a:r>
          </a:p>
          <a:p>
            <a:pPr lvl="0"/>
            <a:r>
              <a:rPr lang="en-US" dirty="0"/>
              <a:t>Examples used are for illustrative learning clarity</a:t>
            </a:r>
          </a:p>
          <a:p>
            <a:pPr lvl="0"/>
            <a:r>
              <a:rPr lang="en-US" dirty="0"/>
              <a:t>Presenter bears responsibility for interpretation and errors</a:t>
            </a:r>
          </a:p>
          <a:p>
            <a:pPr marL="0" indent="0">
              <a:buNone/>
            </a:pPr>
            <a:r>
              <a:rPr lang="en-US" b="1" dirty="0"/>
              <a:t>References</a:t>
            </a:r>
            <a:endParaRPr lang="en-US" dirty="0"/>
          </a:p>
          <a:p>
            <a:pPr lvl="0"/>
            <a:r>
              <a:rPr lang="en-US" dirty="0"/>
              <a:t>Lecture notes from Prof. M.D. </a:t>
            </a:r>
            <a:r>
              <a:rPr lang="en-US" dirty="0" err="1"/>
              <a:t>Dairo</a:t>
            </a:r>
            <a:r>
              <a:rPr lang="en-US" dirty="0"/>
              <a:t>, University of Ibadan</a:t>
            </a:r>
          </a:p>
        </p:txBody>
      </p:sp>
    </p:spTree>
    <p:extLst>
      <p:ext uri="{BB962C8B-B14F-4D97-AF65-F5344CB8AC3E}">
        <p14:creationId xmlns:p14="http://schemas.microsoft.com/office/powerpoint/2010/main" val="3346401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GB" dirty="0"/>
              <a:t>READ MORE</a:t>
            </a:r>
            <a:endParaRPr lang="en-US" dirty="0"/>
          </a:p>
        </p:txBody>
      </p:sp>
      <p:sp>
        <p:nvSpPr>
          <p:cNvPr id="14" name="Content Placeholder 13"/>
          <p:cNvSpPr>
            <a:spLocks noGrp="1"/>
          </p:cNvSpPr>
          <p:nvPr>
            <p:ph idx="1"/>
          </p:nvPr>
        </p:nvSpPr>
        <p:spPr/>
        <p:txBody>
          <a:bodyPr>
            <a:normAutofit/>
          </a:bodyPr>
          <a:lstStyle/>
          <a:p>
            <a:pPr lvl="0">
              <a:spcBef>
                <a:spcPts val="1000"/>
              </a:spcBef>
              <a:buFont typeface="Arial" panose="020B0604020202020204" pitchFamily="34" charset="0"/>
              <a:buChar char="•"/>
            </a:pPr>
            <a:r>
              <a:rPr lang="en-US" sz="2800" b="1" dirty="0">
                <a:solidFill>
                  <a:prstClr val="black"/>
                </a:solidFill>
                <a:latin typeface="Calibri"/>
              </a:rPr>
              <a:t>Literature Reviews </a:t>
            </a:r>
            <a:r>
              <a:rPr lang="en-US" sz="2800" dirty="0">
                <a:solidFill>
                  <a:prstClr val="black"/>
                </a:solidFill>
                <a:latin typeface="Calibri"/>
                <a:hlinkClick r:id="rId2">
                  <a:extLst>
                    <a:ext uri="{A12FA001-AC4F-418D-AE19-62706E023703}">
                      <ahyp:hlinkClr xmlns:ahyp="http://schemas.microsoft.com/office/drawing/2018/hyperlinkcolor" val="tx"/>
                    </a:ext>
                  </a:extLst>
                </a:hlinkClick>
              </a:rPr>
              <a:t>http://www.unc.edu/depts/wcweb/handouts/literature_review.html</a:t>
            </a:r>
            <a:endParaRPr lang="en-US" sz="2800" dirty="0">
              <a:solidFill>
                <a:prstClr val="black"/>
              </a:solidFill>
              <a:latin typeface="Calibri"/>
            </a:endParaRPr>
          </a:p>
          <a:p>
            <a:pPr lvl="0">
              <a:spcBef>
                <a:spcPts val="1000"/>
              </a:spcBef>
              <a:buFont typeface="Arial" panose="020B0604020202020204" pitchFamily="34" charset="0"/>
              <a:buChar char="•"/>
            </a:pPr>
            <a:r>
              <a:rPr lang="en-US" sz="2800" dirty="0">
                <a:solidFill>
                  <a:srgbClr val="000000"/>
                </a:solidFill>
                <a:latin typeface="Calibri"/>
              </a:rPr>
              <a:t>The Literature Review: A Few Tips On Conducting It. </a:t>
            </a:r>
            <a:r>
              <a:rPr lang="en-US" sz="2800" i="1" dirty="0">
                <a:solidFill>
                  <a:prstClr val="black"/>
                </a:solidFill>
                <a:latin typeface="Calibri"/>
              </a:rPr>
              <a:t> Written by Dena Taylor and Margaret Procter. University of Toronto. </a:t>
            </a:r>
            <a:br>
              <a:rPr lang="en-US" sz="2800" i="1" dirty="0">
                <a:solidFill>
                  <a:prstClr val="black"/>
                </a:solidFill>
                <a:latin typeface="Calibri"/>
              </a:rPr>
            </a:br>
            <a:r>
              <a:rPr lang="en-US" sz="2800" i="1" dirty="0">
                <a:solidFill>
                  <a:prstClr val="black"/>
                </a:solidFill>
                <a:latin typeface="Calibri"/>
              </a:rPr>
              <a:t>Copyright 2008. All rights reserved.</a:t>
            </a:r>
            <a:r>
              <a:rPr lang="en-US" sz="2800" dirty="0">
                <a:solidFill>
                  <a:prstClr val="black"/>
                </a:solidFill>
                <a:latin typeface="Calibri"/>
              </a:rPr>
              <a:t> </a:t>
            </a:r>
            <a:r>
              <a:rPr lang="en-US" sz="2800" dirty="0">
                <a:solidFill>
                  <a:prstClr val="black"/>
                </a:solidFill>
                <a:latin typeface="Calibri"/>
                <a:hlinkClick r:id="rId3">
                  <a:extLst>
                    <a:ext uri="{A12FA001-AC4F-418D-AE19-62706E023703}">
                      <ahyp:hlinkClr xmlns:ahyp="http://schemas.microsoft.com/office/drawing/2018/hyperlinkcolor" val="tx"/>
                    </a:ext>
                  </a:extLst>
                </a:hlinkClick>
              </a:rPr>
              <a:t>http://www.utoronto.ca/writing/litrev.html</a:t>
            </a:r>
            <a:endParaRPr lang="en-US" sz="2800" dirty="0">
              <a:solidFill>
                <a:prstClr val="black"/>
              </a:solidFill>
              <a:latin typeface="Calibri"/>
            </a:endParaRPr>
          </a:p>
          <a:p>
            <a:pPr marL="0" lvl="0" indent="0">
              <a:buNone/>
            </a:pPr>
            <a:endParaRPr lang="en-US" dirty="0"/>
          </a:p>
        </p:txBody>
      </p:sp>
    </p:spTree>
    <p:extLst>
      <p:ext uri="{BB962C8B-B14F-4D97-AF65-F5344CB8AC3E}">
        <p14:creationId xmlns:p14="http://schemas.microsoft.com/office/powerpoint/2010/main" val="2881406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Introduction</a:t>
            </a:r>
          </a:p>
        </p:txBody>
      </p:sp>
      <p:sp>
        <p:nvSpPr>
          <p:cNvPr id="14" name="Content Placeholder 13"/>
          <p:cNvSpPr>
            <a:spLocks noGrp="1"/>
          </p:cNvSpPr>
          <p:nvPr>
            <p:ph idx="1"/>
          </p:nvPr>
        </p:nvSpPr>
        <p:spPr/>
        <p:txBody>
          <a:bodyPr/>
          <a:lstStyle/>
          <a:p>
            <a:r>
              <a:rPr lang="en-GB" dirty="0"/>
              <a:t>A literature review summarizes published work by credible scholars and researchers.</a:t>
            </a:r>
          </a:p>
          <a:p>
            <a:r>
              <a:rPr lang="en-GB" dirty="0"/>
              <a:t>It explores existing knowledge within a subject area and time frame.</a:t>
            </a:r>
          </a:p>
          <a:p>
            <a:r>
              <a:rPr lang="en-GB" dirty="0"/>
              <a:t>Commonly found in essays, theses, or academic research project introductions.</a:t>
            </a:r>
          </a:p>
          <a:p>
            <a:r>
              <a:rPr lang="en-GB" dirty="0"/>
              <a:t>Main goal is to synthesize and summarize others’ ideas and arguments.</a:t>
            </a:r>
          </a:p>
          <a:p>
            <a:r>
              <a:rPr lang="en-GB" dirty="0"/>
              <a:t>Highlights what is known on the topic, including strengths and weaknesses.</a:t>
            </a:r>
          </a:p>
          <a:p>
            <a:r>
              <a:rPr lang="en-GB" dirty="0"/>
              <a:t>Guided by a research problem, question, or central argumentative thesis.</a:t>
            </a:r>
          </a:p>
          <a:p>
            <a:r>
              <a:rPr lang="en-GB" dirty="0"/>
              <a:t>Goes beyond listing sources; offers critical analysis of the literature.</a:t>
            </a:r>
          </a:p>
          <a:p>
            <a:r>
              <a:rPr lang="en-GB" dirty="0"/>
              <a:t>Identifies trends, patterns, debates, and research gaps in the field.</a:t>
            </a:r>
          </a:p>
          <a:p>
            <a:r>
              <a:rPr lang="en-GB" dirty="0"/>
              <a:t>Builds a foundation and context for your own academic investigation.</a:t>
            </a:r>
          </a:p>
        </p:txBody>
      </p:sp>
    </p:spTree>
    <p:extLst>
      <p:ext uri="{BB962C8B-B14F-4D97-AF65-F5344CB8AC3E}">
        <p14:creationId xmlns:p14="http://schemas.microsoft.com/office/powerpoint/2010/main" val="2702822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Why do Literature Reviews?</a:t>
            </a:r>
          </a:p>
        </p:txBody>
      </p:sp>
      <p:sp>
        <p:nvSpPr>
          <p:cNvPr id="14" name="Content Placeholder 13"/>
          <p:cNvSpPr>
            <a:spLocks noGrp="1"/>
          </p:cNvSpPr>
          <p:nvPr>
            <p:ph idx="1"/>
          </p:nvPr>
        </p:nvSpPr>
        <p:spPr/>
        <p:txBody>
          <a:bodyPr/>
          <a:lstStyle/>
          <a:p>
            <a:r>
              <a:rPr lang="en-GB" dirty="0"/>
              <a:t>Literature reviews serve as useful guides to understanding specific academic topics.</a:t>
            </a:r>
          </a:p>
          <a:p>
            <a:r>
              <a:rPr lang="en-GB" dirty="0"/>
              <a:t>They give overviews and act as stepping stones for deeper research.</a:t>
            </a:r>
          </a:p>
          <a:p>
            <a:r>
              <a:rPr lang="en-GB" dirty="0"/>
              <a:t>Offer current and updated information on topics of scholarly interest.</a:t>
            </a:r>
          </a:p>
          <a:p>
            <a:r>
              <a:rPr lang="en-GB" dirty="0"/>
              <a:t>Provide essential background to support the research paper's main investigation.</a:t>
            </a:r>
          </a:p>
          <a:p>
            <a:r>
              <a:rPr lang="en-GB" dirty="0"/>
              <a:t>Help place new research within the existing body of academic knowledge.</a:t>
            </a:r>
          </a:p>
          <a:p>
            <a:r>
              <a:rPr lang="en-GB" dirty="0"/>
              <a:t>Justify the necessity and relevance of the researcher’s proposed study.</a:t>
            </a:r>
          </a:p>
          <a:p>
            <a:r>
              <a:rPr lang="en-GB" dirty="0"/>
              <a:t>Ensure similar research hasn’t already been conducted or published elsewhere.</a:t>
            </a:r>
          </a:p>
          <a:p>
            <a:r>
              <a:rPr lang="en-GB" dirty="0"/>
              <a:t>Clarify when research is a replication, distinguishing it from original studies.</a:t>
            </a:r>
          </a:p>
          <a:p>
            <a:r>
              <a:rPr lang="en-GB" dirty="0"/>
              <a:t>Reveal previous research gaps, flaws, or unresolved issues for further exploration.</a:t>
            </a:r>
          </a:p>
        </p:txBody>
      </p:sp>
    </p:spTree>
    <p:extLst>
      <p:ext uri="{BB962C8B-B14F-4D97-AF65-F5344CB8AC3E}">
        <p14:creationId xmlns:p14="http://schemas.microsoft.com/office/powerpoint/2010/main" val="4209075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A Literature Review Must …</a:t>
            </a:r>
          </a:p>
        </p:txBody>
      </p:sp>
      <p:sp>
        <p:nvSpPr>
          <p:cNvPr id="14" name="Content Placeholder 13"/>
          <p:cNvSpPr>
            <a:spLocks noGrp="1"/>
          </p:cNvSpPr>
          <p:nvPr>
            <p:ph idx="1"/>
          </p:nvPr>
        </p:nvSpPr>
        <p:spPr/>
        <p:txBody>
          <a:bodyPr/>
          <a:lstStyle/>
          <a:p>
            <a:r>
              <a:rPr lang="en-GB" dirty="0"/>
              <a:t>Be organized around and related directly to the thesis or research question you are developing </a:t>
            </a:r>
          </a:p>
          <a:p>
            <a:r>
              <a:rPr lang="en-GB" dirty="0"/>
              <a:t>Synthesize results into a summary of what is known and is not known </a:t>
            </a:r>
          </a:p>
          <a:p>
            <a:r>
              <a:rPr lang="en-GB" dirty="0"/>
              <a:t>Identify areas of controversy in the literature </a:t>
            </a:r>
          </a:p>
          <a:p>
            <a:r>
              <a:rPr lang="en-GB" dirty="0"/>
              <a:t>Formulate questions that need further research </a:t>
            </a:r>
          </a:p>
        </p:txBody>
      </p:sp>
    </p:spTree>
    <p:extLst>
      <p:ext uri="{BB962C8B-B14F-4D97-AF65-F5344CB8AC3E}">
        <p14:creationId xmlns:p14="http://schemas.microsoft.com/office/powerpoint/2010/main" val="3524076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GB" dirty="0"/>
              <a:t>Strategies for Writing a Literature Review</a:t>
            </a:r>
          </a:p>
        </p:txBody>
      </p:sp>
      <p:sp>
        <p:nvSpPr>
          <p:cNvPr id="14" name="Content Placeholder 13"/>
          <p:cNvSpPr>
            <a:spLocks noGrp="1"/>
          </p:cNvSpPr>
          <p:nvPr>
            <p:ph idx="1"/>
          </p:nvPr>
        </p:nvSpPr>
        <p:spPr/>
        <p:txBody>
          <a:bodyPr>
            <a:normAutofit/>
          </a:bodyPr>
          <a:lstStyle/>
          <a:p>
            <a:r>
              <a:rPr lang="en-GB" dirty="0"/>
              <a:t>Clearly decide on the research topic you intend to explore thoroughly.</a:t>
            </a:r>
          </a:p>
          <a:p>
            <a:r>
              <a:rPr lang="en-GB" dirty="0"/>
              <a:t>Determine a specific focus or angle within your chosen research area.</a:t>
            </a:r>
          </a:p>
          <a:p>
            <a:r>
              <a:rPr lang="en-GB" dirty="0"/>
              <a:t>Conduct a thorough search for relevant literature on your topic.</a:t>
            </a:r>
          </a:p>
          <a:p>
            <a:r>
              <a:rPr lang="en-GB" dirty="0"/>
              <a:t>Select the most relevant and credible literature to include and review.</a:t>
            </a:r>
          </a:p>
          <a:p>
            <a:r>
              <a:rPr lang="en-GB" dirty="0"/>
              <a:t>Ensure you understand and apply the correct referencing style consistently.</a:t>
            </a:r>
          </a:p>
          <a:p>
            <a:r>
              <a:rPr lang="en-GB" dirty="0"/>
              <a:t>Start your literature search broadly, then gradually narrow your focus.</a:t>
            </a:r>
          </a:p>
          <a:p>
            <a:r>
              <a:rPr lang="en-GB" dirty="0"/>
              <a:t>Continuously refine and redefine the topic based on findings and clarity.</a:t>
            </a:r>
          </a:p>
          <a:p>
            <a:r>
              <a:rPr lang="en-GB" dirty="0"/>
              <a:t>Narrow the scope to focus on precise aspects of your research.</a:t>
            </a:r>
          </a:p>
          <a:p>
            <a:r>
              <a:rPr lang="en-GB" dirty="0"/>
              <a:t>Identify landmark studies or classic research foundational to the topic.</a:t>
            </a:r>
          </a:p>
        </p:txBody>
      </p:sp>
    </p:spTree>
    <p:extLst>
      <p:ext uri="{BB962C8B-B14F-4D97-AF65-F5344CB8AC3E}">
        <p14:creationId xmlns:p14="http://schemas.microsoft.com/office/powerpoint/2010/main" val="3091793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GB" dirty="0"/>
              <a:t>Key Strategies for Writing a Literature Review</a:t>
            </a:r>
          </a:p>
        </p:txBody>
      </p:sp>
      <p:sp>
        <p:nvSpPr>
          <p:cNvPr id="14" name="Content Placeholder 13"/>
          <p:cNvSpPr>
            <a:spLocks noGrp="1"/>
          </p:cNvSpPr>
          <p:nvPr>
            <p:ph idx="1"/>
          </p:nvPr>
        </p:nvSpPr>
        <p:spPr/>
        <p:txBody>
          <a:bodyPr>
            <a:normAutofit/>
          </a:bodyPr>
          <a:lstStyle/>
          <a:p>
            <a:r>
              <a:rPr lang="en-GB" dirty="0"/>
              <a:t>Identify a main theme and sub-themes connecting your selected sources.</a:t>
            </a:r>
          </a:p>
          <a:p>
            <a:r>
              <a:rPr lang="en-GB" dirty="0"/>
              <a:t>Examine sources for solutions, gaps, trends, or ongoing debates.</a:t>
            </a:r>
          </a:p>
          <a:p>
            <a:r>
              <a:rPr lang="en-GB" dirty="0"/>
              <a:t>Focus your review by selecting one central theme for organization.</a:t>
            </a:r>
          </a:p>
          <a:p>
            <a:r>
              <a:rPr lang="en-GB" dirty="0"/>
              <a:t>Develop a clear thesis statement reflecting your perspective on the topic.</a:t>
            </a:r>
          </a:p>
          <a:p>
            <a:r>
              <a:rPr lang="en-GB" dirty="0"/>
              <a:t>Collect and organize evidence that supports your thesis logically.</a:t>
            </a:r>
          </a:p>
          <a:p>
            <a:r>
              <a:rPr lang="en-GB" dirty="0"/>
              <a:t>Create a search strategy using keywords to find relevant literature.</a:t>
            </a:r>
          </a:p>
          <a:p>
            <a:r>
              <a:rPr lang="en-GB" dirty="0"/>
              <a:t>Consult diverse sources such as peers, librarians, and supervisors for input.</a:t>
            </a:r>
          </a:p>
        </p:txBody>
      </p:sp>
    </p:spTree>
    <p:extLst>
      <p:ext uri="{BB962C8B-B14F-4D97-AF65-F5344CB8AC3E}">
        <p14:creationId xmlns:p14="http://schemas.microsoft.com/office/powerpoint/2010/main" val="3976727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GB" dirty="0"/>
              <a:t>Formal Sources and Information Management for Literature Reviews</a:t>
            </a:r>
          </a:p>
        </p:txBody>
      </p:sp>
      <p:sp>
        <p:nvSpPr>
          <p:cNvPr id="14" name="Content Placeholder 13"/>
          <p:cNvSpPr>
            <a:spLocks noGrp="1"/>
          </p:cNvSpPr>
          <p:nvPr>
            <p:ph idx="1"/>
          </p:nvPr>
        </p:nvSpPr>
        <p:spPr/>
        <p:txBody>
          <a:bodyPr>
            <a:normAutofit/>
          </a:bodyPr>
          <a:lstStyle/>
          <a:p>
            <a:r>
              <a:rPr lang="en-GB" dirty="0"/>
              <a:t>Use formal sources like Google Scholar, PubMed, books, journals, and theses.</a:t>
            </a:r>
          </a:p>
          <a:p>
            <a:r>
              <a:rPr lang="en-GB" dirty="0"/>
              <a:t>Other sources include government reports, conference papers, </a:t>
            </a:r>
            <a:r>
              <a:rPr lang="en-GB" dirty="0" err="1"/>
              <a:t>encyclopedias</a:t>
            </a:r>
            <a:r>
              <a:rPr lang="en-GB" dirty="0"/>
              <a:t>, and newspapers.</a:t>
            </a:r>
          </a:p>
          <a:p>
            <a:r>
              <a:rPr lang="en-GB" dirty="0"/>
              <a:t>Some relevant materials may be unpublished; seek interviews or grey literature.</a:t>
            </a:r>
          </a:p>
          <a:p>
            <a:r>
              <a:rPr lang="en-GB" dirty="0"/>
              <a:t>Not all sources are relevant at all times; identify discipline-specific materials.</a:t>
            </a:r>
          </a:p>
          <a:p>
            <a:r>
              <a:rPr lang="en-GB" dirty="0"/>
              <a:t>Both formal and informal sources are important for comprehensive research.</a:t>
            </a:r>
          </a:p>
        </p:txBody>
      </p:sp>
    </p:spTree>
    <p:extLst>
      <p:ext uri="{BB962C8B-B14F-4D97-AF65-F5344CB8AC3E}">
        <p14:creationId xmlns:p14="http://schemas.microsoft.com/office/powerpoint/2010/main" val="3378274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GB" dirty="0"/>
              <a:t>Formal Sources and Information Management for Literature Reviews</a:t>
            </a:r>
          </a:p>
        </p:txBody>
      </p:sp>
      <p:sp>
        <p:nvSpPr>
          <p:cNvPr id="14" name="Content Placeholder 13"/>
          <p:cNvSpPr>
            <a:spLocks noGrp="1"/>
          </p:cNvSpPr>
          <p:nvPr>
            <p:ph idx="1"/>
          </p:nvPr>
        </p:nvSpPr>
        <p:spPr/>
        <p:txBody>
          <a:bodyPr>
            <a:normAutofit fontScale="92500" lnSpcReduction="10000"/>
          </a:bodyPr>
          <a:lstStyle/>
          <a:p>
            <a:r>
              <a:rPr lang="en-GB" dirty="0"/>
              <a:t>Reference Management and Literature Analysis Strategies</a:t>
            </a:r>
          </a:p>
          <a:p>
            <a:r>
              <a:rPr lang="en-GB" dirty="0"/>
              <a:t>Use reference managers to organize your literature efficiently (e.g., EndNote, Mendeley).</a:t>
            </a:r>
          </a:p>
          <a:p>
            <a:r>
              <a:rPr lang="en-GB" dirty="0"/>
              <a:t>Import all searched articles into your chosen reference management software.</a:t>
            </a:r>
          </a:p>
          <a:p>
            <a:r>
              <a:rPr lang="en-GB" dirty="0"/>
              <a:t>Begin </a:t>
            </a:r>
            <a:r>
              <a:rPr lang="en-GB" dirty="0" err="1"/>
              <a:t>analyzing</a:t>
            </a:r>
            <a:r>
              <a:rPr lang="en-GB" dirty="0"/>
              <a:t> literature by scanning titles and abstracts carefully.</a:t>
            </a:r>
          </a:p>
          <a:p>
            <a:r>
              <a:rPr lang="en-GB" dirty="0"/>
              <a:t>Focus on abstracts’ objectives, methods, and findings to assess relevance.</a:t>
            </a:r>
          </a:p>
          <a:p>
            <a:r>
              <a:rPr lang="en-GB" dirty="0"/>
              <a:t>Be cautious—authors’ conclusions may not always align with their findings.</a:t>
            </a:r>
          </a:p>
          <a:p>
            <a:r>
              <a:rPr lang="en-GB" dirty="0"/>
              <a:t>Select only articles whose abstracts closely relate to your research topic.</a:t>
            </a:r>
          </a:p>
          <a:p>
            <a:r>
              <a:rPr lang="en-GB" dirty="0"/>
              <a:t>Categorize articles by themes such as publication year or study methods.</a:t>
            </a:r>
          </a:p>
          <a:p>
            <a:r>
              <a:rPr lang="en-GB" dirty="0"/>
              <a:t>Group studies by agreement, e.g., shared theories or ecological models.</a:t>
            </a:r>
          </a:p>
          <a:p>
            <a:r>
              <a:rPr lang="en-GB" dirty="0"/>
              <a:t>Also group articles based on study objectives, like prevalence investigations.</a:t>
            </a:r>
          </a:p>
        </p:txBody>
      </p:sp>
    </p:spTree>
    <p:extLst>
      <p:ext uri="{BB962C8B-B14F-4D97-AF65-F5344CB8AC3E}">
        <p14:creationId xmlns:p14="http://schemas.microsoft.com/office/powerpoint/2010/main" val="3738450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cademic Literature 16x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F03431380.potx" id="{B573BD99-E105-4D2A-964B-B901A176567A}" vid="{B1D363B9-18DE-4874-9E2B-FD69B5C6548D}"/>
    </a:ext>
  </a:extLst>
</a:theme>
</file>

<file path=ppt/theme/theme2.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DDBB83-77C1-4099-A0AA-289882E745E2}">
  <ds:schemaRefs>
    <ds:schemaRef ds:uri="http://purl.org/dc/elements/1.1/"/>
    <ds:schemaRef ds:uri="http://schemas.microsoft.com/office/2006/metadata/properties"/>
    <ds:schemaRef ds:uri="4873beb7-5857-4685-be1f-d57550cc96cc"/>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3.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Academic presentation, pinstripe and ribbon design (widescreen)</Template>
  <TotalTime>287</TotalTime>
  <Words>2543</Words>
  <Application>Microsoft Office PowerPoint</Application>
  <PresentationFormat>Widescreen</PresentationFormat>
  <Paragraphs>211</Paragraphs>
  <Slides>28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Euphemia</vt:lpstr>
      <vt:lpstr>Plantagenet Cherokee</vt:lpstr>
      <vt:lpstr>Wingdings</vt:lpstr>
      <vt:lpstr>Academic Literature 16x9</vt:lpstr>
      <vt:lpstr>LITERATURE &amp; WRITING</vt:lpstr>
      <vt:lpstr>Lecture Outline</vt:lpstr>
      <vt:lpstr>Introduction</vt:lpstr>
      <vt:lpstr>Why do Literature Reviews?</vt:lpstr>
      <vt:lpstr>A Literature Review Must …</vt:lpstr>
      <vt:lpstr>Strategies for Writing a Literature Review</vt:lpstr>
      <vt:lpstr>Key Strategies for Writing a Literature Review</vt:lpstr>
      <vt:lpstr>Formal Sources and Information Management for Literature Reviews</vt:lpstr>
      <vt:lpstr>Formal Sources and Information Management for Literature Reviews</vt:lpstr>
      <vt:lpstr>Effective Reading, Note-Taking, and Identifying Study Relationships</vt:lpstr>
      <vt:lpstr>Identifying Gaps, Summarizing, and Synthesizing Literature</vt:lpstr>
      <vt:lpstr>Describing Theories and Writing the Literature Review</vt:lpstr>
      <vt:lpstr>Writing a Literature Review: Structure and Key Elements</vt:lpstr>
      <vt:lpstr>Guidelines on Writing, Citation, and Referencing in Literature Reviews</vt:lpstr>
      <vt:lpstr>HAVARD STLYE </vt:lpstr>
      <vt:lpstr>HAVARD STLYE (Contd)</vt:lpstr>
      <vt:lpstr>HAVARD STLYE (Contd)</vt:lpstr>
      <vt:lpstr>VANCOUVER STYLE</vt:lpstr>
      <vt:lpstr>VANCOUVER STYLE (Contd)</vt:lpstr>
      <vt:lpstr>VANCOUVER STYLE (Contd)</vt:lpstr>
      <vt:lpstr>VANCOUVER STYLE (Contd)</vt:lpstr>
      <vt:lpstr>VANCOUVER STYLE (Contd)</vt:lpstr>
      <vt:lpstr>VANCOUVER STYLE (Contd)</vt:lpstr>
      <vt:lpstr>VANCOUVER STYLE (Contd)</vt:lpstr>
      <vt:lpstr>Components of a Well-Structured Research Paper (IMRAD Format)</vt:lpstr>
      <vt:lpstr>Acknowledgment</vt:lpstr>
      <vt:lpstr>Disclaimer &amp; References</vt:lpstr>
      <vt:lpstr>READ MORE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Research &amp; AMR Context</dc:title>
  <dc:creator>Hilary Okunbor</dc:creator>
  <cp:lastModifiedBy>Hilary Okunbor</cp:lastModifiedBy>
  <cp:revision>23</cp:revision>
  <dcterms:created xsi:type="dcterms:W3CDTF">2025-05-11T19:08:52Z</dcterms:created>
  <dcterms:modified xsi:type="dcterms:W3CDTF">2025-05-15T20:09:07Z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