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69" r:id="rId7"/>
    <p:sldId id="260" r:id="rId8"/>
    <p:sldId id="266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462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07A9F-ED3A-49CB-BC7E-0663141A9CB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B90A05-EC5D-4AF4-A923-CFFF3074C4B1}">
      <dgm:prSet phldrT="[Text]" custT="1"/>
      <dgm:spPr/>
      <dgm:t>
        <a:bodyPr/>
        <a:lstStyle/>
        <a:p>
          <a:r>
            <a:rPr lang="en-GB" sz="800" dirty="0"/>
            <a:t>Formulating specific, measurable research questions or hypotheses</a:t>
          </a:r>
          <a:endParaRPr lang="en-US" sz="800" dirty="0"/>
        </a:p>
      </dgm:t>
    </dgm:pt>
    <dgm:pt modelId="{3664A5FA-C449-4C99-A110-95500068A860}" type="parTrans" cxnId="{86E8572B-3DB9-4F33-A623-96AB7E7F18E5}">
      <dgm:prSet/>
      <dgm:spPr/>
      <dgm:t>
        <a:bodyPr/>
        <a:lstStyle/>
        <a:p>
          <a:endParaRPr lang="en-US" sz="1000"/>
        </a:p>
      </dgm:t>
    </dgm:pt>
    <dgm:pt modelId="{3A6237EB-7836-43AA-85F8-4B0B88D6C4FA}" type="sibTrans" cxnId="{86E8572B-3DB9-4F33-A623-96AB7E7F18E5}">
      <dgm:prSet/>
      <dgm:spPr/>
      <dgm:t>
        <a:bodyPr/>
        <a:lstStyle/>
        <a:p>
          <a:endParaRPr lang="en-US" sz="1000"/>
        </a:p>
      </dgm:t>
    </dgm:pt>
    <dgm:pt modelId="{F26B7043-3302-4599-957C-9C3D2538B054}">
      <dgm:prSet phldrT="[Text]" custT="1"/>
      <dgm:spPr/>
      <dgm:t>
        <a:bodyPr/>
        <a:lstStyle/>
        <a:p>
          <a:r>
            <a:rPr lang="en-GB" sz="800" dirty="0"/>
            <a:t>Choosing a suitable and robust study design</a:t>
          </a:r>
          <a:endParaRPr lang="en-US" sz="800" dirty="0"/>
        </a:p>
      </dgm:t>
    </dgm:pt>
    <dgm:pt modelId="{AB3E22FC-39FA-4447-9E1A-DE2F96762955}" type="parTrans" cxnId="{36E8E947-A638-4867-A44B-B6752D1E2423}">
      <dgm:prSet/>
      <dgm:spPr/>
      <dgm:t>
        <a:bodyPr/>
        <a:lstStyle/>
        <a:p>
          <a:endParaRPr lang="en-US" sz="1000"/>
        </a:p>
      </dgm:t>
    </dgm:pt>
    <dgm:pt modelId="{E0E58DAE-2F04-4215-9E8B-0E5DC1308CF7}" type="sibTrans" cxnId="{36E8E947-A638-4867-A44B-B6752D1E2423}">
      <dgm:prSet/>
      <dgm:spPr/>
      <dgm:t>
        <a:bodyPr/>
        <a:lstStyle/>
        <a:p>
          <a:endParaRPr lang="en-US" sz="1000"/>
        </a:p>
      </dgm:t>
    </dgm:pt>
    <dgm:pt modelId="{AB59ADBB-93CB-4996-850A-D9732616BFCA}">
      <dgm:prSet phldrT="[Text]" custT="1"/>
      <dgm:spPr/>
      <dgm:t>
        <a:bodyPr/>
        <a:lstStyle/>
        <a:p>
          <a:r>
            <a:rPr lang="en-GB" sz="800" dirty="0"/>
            <a:t>Selecting valid and reliable data collection tools</a:t>
          </a:r>
          <a:endParaRPr lang="en-US" sz="800" dirty="0"/>
        </a:p>
      </dgm:t>
    </dgm:pt>
    <dgm:pt modelId="{4FBE1111-ABF3-4342-8114-97F06FB024AB}" type="parTrans" cxnId="{7B931C75-D170-48D8-880F-B342AEE0F477}">
      <dgm:prSet/>
      <dgm:spPr/>
      <dgm:t>
        <a:bodyPr/>
        <a:lstStyle/>
        <a:p>
          <a:endParaRPr lang="en-US" sz="1000"/>
        </a:p>
      </dgm:t>
    </dgm:pt>
    <dgm:pt modelId="{85FC6400-7DEE-4771-9CC9-789C7E1DA7AE}" type="sibTrans" cxnId="{7B931C75-D170-48D8-880F-B342AEE0F477}">
      <dgm:prSet/>
      <dgm:spPr/>
      <dgm:t>
        <a:bodyPr/>
        <a:lstStyle/>
        <a:p>
          <a:endParaRPr lang="en-US" sz="1000"/>
        </a:p>
      </dgm:t>
    </dgm:pt>
    <dgm:pt modelId="{BBC87E0C-997A-4D53-BCA7-8B823F9DF924}">
      <dgm:prSet phldrT="[Text]" custT="1"/>
      <dgm:spPr/>
      <dgm:t>
        <a:bodyPr/>
        <a:lstStyle/>
        <a:p>
          <a:r>
            <a:rPr lang="en-GB" sz="800" dirty="0"/>
            <a:t>Ensuring research adheres to ethical practice guidelines</a:t>
          </a:r>
          <a:endParaRPr lang="en-US" sz="800" dirty="0"/>
        </a:p>
      </dgm:t>
    </dgm:pt>
    <dgm:pt modelId="{948D8176-8685-4343-9D46-C8125FA9747E}" type="parTrans" cxnId="{5C89BBE8-87BB-4EA0-A3E7-89C37CC08D7D}">
      <dgm:prSet/>
      <dgm:spPr/>
      <dgm:t>
        <a:bodyPr/>
        <a:lstStyle/>
        <a:p>
          <a:endParaRPr lang="en-US" sz="1000"/>
        </a:p>
      </dgm:t>
    </dgm:pt>
    <dgm:pt modelId="{20D2428C-E2EB-4682-BB3C-3289169AA63B}" type="sibTrans" cxnId="{5C89BBE8-87BB-4EA0-A3E7-89C37CC08D7D}">
      <dgm:prSet/>
      <dgm:spPr/>
      <dgm:t>
        <a:bodyPr/>
        <a:lstStyle/>
        <a:p>
          <a:endParaRPr lang="en-US" sz="1000"/>
        </a:p>
      </dgm:t>
    </dgm:pt>
    <dgm:pt modelId="{1CFA2CC6-8D2D-44D7-A944-F26916470FDF}">
      <dgm:prSet phldrT="[Text]" custT="1"/>
      <dgm:spPr/>
      <dgm:t>
        <a:bodyPr/>
        <a:lstStyle/>
        <a:p>
          <a:r>
            <a:rPr lang="en-GB" sz="800" dirty="0"/>
            <a:t>Analysing data using appropriate statistical techniques</a:t>
          </a:r>
          <a:endParaRPr lang="en-US" sz="800" dirty="0"/>
        </a:p>
      </dgm:t>
    </dgm:pt>
    <dgm:pt modelId="{3C30F063-D304-4075-887E-D7B368C212AF}" type="parTrans" cxnId="{E5F69919-34F4-44B0-B699-ED558F879A36}">
      <dgm:prSet/>
      <dgm:spPr/>
      <dgm:t>
        <a:bodyPr/>
        <a:lstStyle/>
        <a:p>
          <a:endParaRPr lang="en-US" sz="1000"/>
        </a:p>
      </dgm:t>
    </dgm:pt>
    <dgm:pt modelId="{E64336F1-2031-476A-9837-6C81E9B44F00}" type="sibTrans" cxnId="{E5F69919-34F4-44B0-B699-ED558F879A36}">
      <dgm:prSet/>
      <dgm:spPr/>
      <dgm:t>
        <a:bodyPr/>
        <a:lstStyle/>
        <a:p>
          <a:endParaRPr lang="en-US" sz="1000"/>
        </a:p>
      </dgm:t>
    </dgm:pt>
    <dgm:pt modelId="{137D67C6-B9CD-429C-BC3B-BBA01A8B727C}">
      <dgm:prSet phldrT="[Text]" custT="1"/>
      <dgm:spPr/>
      <dgm:t>
        <a:bodyPr/>
        <a:lstStyle/>
        <a:p>
          <a:r>
            <a:rPr lang="en-GB" sz="800" dirty="0"/>
            <a:t>Interpreting results in a logical and unbiased manner</a:t>
          </a:r>
          <a:endParaRPr lang="en-US" sz="800" dirty="0"/>
        </a:p>
      </dgm:t>
    </dgm:pt>
    <dgm:pt modelId="{9DFAB9C9-F264-47FE-8B0B-81EF6B29B4CF}" type="parTrans" cxnId="{6C9EEA46-31FE-4B3D-B6FF-43ADB64368DE}">
      <dgm:prSet/>
      <dgm:spPr/>
      <dgm:t>
        <a:bodyPr/>
        <a:lstStyle/>
        <a:p>
          <a:endParaRPr lang="en-US" sz="1000"/>
        </a:p>
      </dgm:t>
    </dgm:pt>
    <dgm:pt modelId="{8744E607-826C-4C88-B3EB-8F1808A34899}" type="sibTrans" cxnId="{6C9EEA46-31FE-4B3D-B6FF-43ADB64368DE}">
      <dgm:prSet/>
      <dgm:spPr/>
      <dgm:t>
        <a:bodyPr/>
        <a:lstStyle/>
        <a:p>
          <a:endParaRPr lang="en-US" sz="1000"/>
        </a:p>
      </dgm:t>
    </dgm:pt>
    <dgm:pt modelId="{AE8E7009-E44E-4776-B0CB-1C30EC11388E}">
      <dgm:prSet phldrT="[Text]" custT="1"/>
      <dgm:spPr/>
      <dgm:t>
        <a:bodyPr/>
        <a:lstStyle/>
        <a:p>
          <a:r>
            <a:rPr lang="en-GB" sz="800" dirty="0"/>
            <a:t>Drawing evidence-based conclusions and recommendations</a:t>
          </a:r>
          <a:endParaRPr lang="en-US" sz="800" dirty="0"/>
        </a:p>
      </dgm:t>
    </dgm:pt>
    <dgm:pt modelId="{03D35579-3181-479B-93D6-B934B8CCC1A5}" type="parTrans" cxnId="{48B59C40-58BB-4CEA-9513-45468EDC6120}">
      <dgm:prSet/>
      <dgm:spPr/>
      <dgm:t>
        <a:bodyPr/>
        <a:lstStyle/>
        <a:p>
          <a:endParaRPr lang="en-US" sz="1000"/>
        </a:p>
      </dgm:t>
    </dgm:pt>
    <dgm:pt modelId="{4E6783EA-14EB-4F15-8FAB-D2ED5112CB37}" type="sibTrans" cxnId="{48B59C40-58BB-4CEA-9513-45468EDC6120}">
      <dgm:prSet/>
      <dgm:spPr/>
      <dgm:t>
        <a:bodyPr/>
        <a:lstStyle/>
        <a:p>
          <a:endParaRPr lang="en-US" sz="1000"/>
        </a:p>
      </dgm:t>
    </dgm:pt>
    <dgm:pt modelId="{7229CB18-8187-4D4F-8395-E0CD44DB49BB}">
      <dgm:prSet custT="1"/>
      <dgm:spPr/>
      <dgm:t>
        <a:bodyPr/>
        <a:lstStyle/>
        <a:p>
          <a:r>
            <a:rPr lang="en-GB" sz="800" dirty="0"/>
            <a:t>Conducting a comprehensive review of existing literature</a:t>
          </a:r>
          <a:endParaRPr lang="en-US" sz="800" dirty="0"/>
        </a:p>
      </dgm:t>
    </dgm:pt>
    <dgm:pt modelId="{34378541-DD7B-4A1C-939C-F1D054EBE2EC}" type="parTrans" cxnId="{6C8A1340-DEFB-44F1-8AE5-7FF0C5968613}">
      <dgm:prSet/>
      <dgm:spPr/>
      <dgm:t>
        <a:bodyPr/>
        <a:lstStyle/>
        <a:p>
          <a:endParaRPr lang="en-US" sz="1000"/>
        </a:p>
      </dgm:t>
    </dgm:pt>
    <dgm:pt modelId="{A62FDDA1-15C7-46B1-88B3-6034D47464D6}" type="sibTrans" cxnId="{6C8A1340-DEFB-44F1-8AE5-7FF0C5968613}">
      <dgm:prSet/>
      <dgm:spPr/>
      <dgm:t>
        <a:bodyPr/>
        <a:lstStyle/>
        <a:p>
          <a:endParaRPr lang="en-US" sz="1000"/>
        </a:p>
      </dgm:t>
    </dgm:pt>
    <dgm:pt modelId="{44503D71-AFDD-4C28-85E7-70FF4C79F27F}">
      <dgm:prSet custT="1"/>
      <dgm:spPr/>
      <dgm:t>
        <a:bodyPr/>
        <a:lstStyle/>
        <a:p>
          <a:r>
            <a:rPr lang="en-GB" sz="800" dirty="0"/>
            <a:t>Sharing findings through reports, papers, and presentations</a:t>
          </a:r>
          <a:endParaRPr lang="en-US" sz="800" dirty="0"/>
        </a:p>
      </dgm:t>
    </dgm:pt>
    <dgm:pt modelId="{848691C1-F1E4-4D92-A535-BF0A0D1E4B5B}" type="parTrans" cxnId="{E147DED7-9777-474F-90AC-BD9CEDE58AC5}">
      <dgm:prSet/>
      <dgm:spPr/>
      <dgm:t>
        <a:bodyPr/>
        <a:lstStyle/>
        <a:p>
          <a:endParaRPr lang="en-US" sz="1000"/>
        </a:p>
      </dgm:t>
    </dgm:pt>
    <dgm:pt modelId="{12CC36DB-5651-4E00-9A65-FA3306AF561D}" type="sibTrans" cxnId="{E147DED7-9777-474F-90AC-BD9CEDE58AC5}">
      <dgm:prSet/>
      <dgm:spPr/>
      <dgm:t>
        <a:bodyPr/>
        <a:lstStyle/>
        <a:p>
          <a:endParaRPr lang="en-US" sz="1000"/>
        </a:p>
      </dgm:t>
    </dgm:pt>
    <dgm:pt modelId="{21A6C39B-46A4-41B2-B164-CB368B10506C}" type="pres">
      <dgm:prSet presAssocID="{C4207A9F-ED3A-49CB-BC7E-0663141A9CB7}" presName="cycle" presStyleCnt="0">
        <dgm:presLayoutVars>
          <dgm:dir/>
          <dgm:resizeHandles val="exact"/>
        </dgm:presLayoutVars>
      </dgm:prSet>
      <dgm:spPr/>
    </dgm:pt>
    <dgm:pt modelId="{C39A5DA2-0C38-4C88-8B65-C572F63518F9}" type="pres">
      <dgm:prSet presAssocID="{28B90A05-EC5D-4AF4-A923-CFFF3074C4B1}" presName="node" presStyleLbl="node1" presStyleIdx="0" presStyleCnt="9" custScaleX="158261" custScaleY="113623">
        <dgm:presLayoutVars>
          <dgm:bulletEnabled val="1"/>
        </dgm:presLayoutVars>
      </dgm:prSet>
      <dgm:spPr/>
    </dgm:pt>
    <dgm:pt modelId="{6503B13D-F27F-4276-BB0B-56B46CE95E73}" type="pres">
      <dgm:prSet presAssocID="{28B90A05-EC5D-4AF4-A923-CFFF3074C4B1}" presName="spNode" presStyleCnt="0"/>
      <dgm:spPr/>
    </dgm:pt>
    <dgm:pt modelId="{010AC9F6-B833-433E-9A93-ED64D9333A01}" type="pres">
      <dgm:prSet presAssocID="{3A6237EB-7836-43AA-85F8-4B0B88D6C4FA}" presName="sibTrans" presStyleLbl="sibTrans1D1" presStyleIdx="0" presStyleCnt="9"/>
      <dgm:spPr/>
    </dgm:pt>
    <dgm:pt modelId="{8AB0FF29-6245-481F-AA93-0E62B1576C5A}" type="pres">
      <dgm:prSet presAssocID="{7229CB18-8187-4D4F-8395-E0CD44DB49BB}" presName="node" presStyleLbl="node1" presStyleIdx="1" presStyleCnt="9" custScaleX="158261" custScaleY="113623">
        <dgm:presLayoutVars>
          <dgm:bulletEnabled val="1"/>
        </dgm:presLayoutVars>
      </dgm:prSet>
      <dgm:spPr/>
    </dgm:pt>
    <dgm:pt modelId="{0C727CAA-675C-48A0-A2A0-7F197D016091}" type="pres">
      <dgm:prSet presAssocID="{7229CB18-8187-4D4F-8395-E0CD44DB49BB}" presName="spNode" presStyleCnt="0"/>
      <dgm:spPr/>
    </dgm:pt>
    <dgm:pt modelId="{EAC2BDF3-C27A-4B3C-9BD0-37C07BBCC392}" type="pres">
      <dgm:prSet presAssocID="{A62FDDA1-15C7-46B1-88B3-6034D47464D6}" presName="sibTrans" presStyleLbl="sibTrans1D1" presStyleIdx="1" presStyleCnt="9"/>
      <dgm:spPr/>
    </dgm:pt>
    <dgm:pt modelId="{CED41EAD-6959-4699-B306-17A18E9F3185}" type="pres">
      <dgm:prSet presAssocID="{F26B7043-3302-4599-957C-9C3D2538B054}" presName="node" presStyleLbl="node1" presStyleIdx="2" presStyleCnt="9" custScaleX="158261" custScaleY="113623">
        <dgm:presLayoutVars>
          <dgm:bulletEnabled val="1"/>
        </dgm:presLayoutVars>
      </dgm:prSet>
      <dgm:spPr/>
    </dgm:pt>
    <dgm:pt modelId="{3326E830-0B3A-43DF-ABF1-E91F259385B8}" type="pres">
      <dgm:prSet presAssocID="{F26B7043-3302-4599-957C-9C3D2538B054}" presName="spNode" presStyleCnt="0"/>
      <dgm:spPr/>
    </dgm:pt>
    <dgm:pt modelId="{AA906067-4B7D-4756-BD4A-083AB1FE8E7D}" type="pres">
      <dgm:prSet presAssocID="{E0E58DAE-2F04-4215-9E8B-0E5DC1308CF7}" presName="sibTrans" presStyleLbl="sibTrans1D1" presStyleIdx="2" presStyleCnt="9"/>
      <dgm:spPr/>
    </dgm:pt>
    <dgm:pt modelId="{4F22824B-061B-4BDD-B832-C562D96371B2}" type="pres">
      <dgm:prSet presAssocID="{AB59ADBB-93CB-4996-850A-D9732616BFCA}" presName="node" presStyleLbl="node1" presStyleIdx="3" presStyleCnt="9" custScaleX="158261" custScaleY="113623">
        <dgm:presLayoutVars>
          <dgm:bulletEnabled val="1"/>
        </dgm:presLayoutVars>
      </dgm:prSet>
      <dgm:spPr/>
    </dgm:pt>
    <dgm:pt modelId="{B5C106CF-DD02-405B-AF63-D51D024870AC}" type="pres">
      <dgm:prSet presAssocID="{AB59ADBB-93CB-4996-850A-D9732616BFCA}" presName="spNode" presStyleCnt="0"/>
      <dgm:spPr/>
    </dgm:pt>
    <dgm:pt modelId="{02379EEB-1F79-4FD6-B0F5-B67D82598A46}" type="pres">
      <dgm:prSet presAssocID="{85FC6400-7DEE-4771-9CC9-789C7E1DA7AE}" presName="sibTrans" presStyleLbl="sibTrans1D1" presStyleIdx="3" presStyleCnt="9"/>
      <dgm:spPr/>
    </dgm:pt>
    <dgm:pt modelId="{54D8F16F-AA7A-4FF8-9EA6-4D5282899D3F}" type="pres">
      <dgm:prSet presAssocID="{BBC87E0C-997A-4D53-BCA7-8B823F9DF924}" presName="node" presStyleLbl="node1" presStyleIdx="4" presStyleCnt="9" custScaleX="158261" custScaleY="113623">
        <dgm:presLayoutVars>
          <dgm:bulletEnabled val="1"/>
        </dgm:presLayoutVars>
      </dgm:prSet>
      <dgm:spPr/>
    </dgm:pt>
    <dgm:pt modelId="{1FCADB99-1CEF-4CCE-8964-5B9BDFE71CA7}" type="pres">
      <dgm:prSet presAssocID="{BBC87E0C-997A-4D53-BCA7-8B823F9DF924}" presName="spNode" presStyleCnt="0"/>
      <dgm:spPr/>
    </dgm:pt>
    <dgm:pt modelId="{C449286F-1070-4A4F-9757-22B9904A8711}" type="pres">
      <dgm:prSet presAssocID="{20D2428C-E2EB-4682-BB3C-3289169AA63B}" presName="sibTrans" presStyleLbl="sibTrans1D1" presStyleIdx="4" presStyleCnt="9"/>
      <dgm:spPr/>
    </dgm:pt>
    <dgm:pt modelId="{18D6624B-6168-4D10-B603-1365590A220B}" type="pres">
      <dgm:prSet presAssocID="{1CFA2CC6-8D2D-44D7-A944-F26916470FDF}" presName="node" presStyleLbl="node1" presStyleIdx="5" presStyleCnt="9" custScaleX="158261" custScaleY="113623">
        <dgm:presLayoutVars>
          <dgm:bulletEnabled val="1"/>
        </dgm:presLayoutVars>
      </dgm:prSet>
      <dgm:spPr/>
    </dgm:pt>
    <dgm:pt modelId="{25F26006-4A1C-4538-9060-BEC459AA6F99}" type="pres">
      <dgm:prSet presAssocID="{1CFA2CC6-8D2D-44D7-A944-F26916470FDF}" presName="spNode" presStyleCnt="0"/>
      <dgm:spPr/>
    </dgm:pt>
    <dgm:pt modelId="{74E92D03-AEDE-4F25-9F25-5AEEEA09F944}" type="pres">
      <dgm:prSet presAssocID="{E64336F1-2031-476A-9837-6C81E9B44F00}" presName="sibTrans" presStyleLbl="sibTrans1D1" presStyleIdx="5" presStyleCnt="9"/>
      <dgm:spPr/>
    </dgm:pt>
    <dgm:pt modelId="{A2C7DC17-842F-447A-AACE-507ACA6B7C93}" type="pres">
      <dgm:prSet presAssocID="{137D67C6-B9CD-429C-BC3B-BBA01A8B727C}" presName="node" presStyleLbl="node1" presStyleIdx="6" presStyleCnt="9" custScaleX="158261" custScaleY="113623">
        <dgm:presLayoutVars>
          <dgm:bulletEnabled val="1"/>
        </dgm:presLayoutVars>
      </dgm:prSet>
      <dgm:spPr/>
    </dgm:pt>
    <dgm:pt modelId="{63D5C2D4-A689-4E09-94EC-DF36FBB20A32}" type="pres">
      <dgm:prSet presAssocID="{137D67C6-B9CD-429C-BC3B-BBA01A8B727C}" presName="spNode" presStyleCnt="0"/>
      <dgm:spPr/>
    </dgm:pt>
    <dgm:pt modelId="{8783B6E1-93A5-4E74-8C78-33894F82A349}" type="pres">
      <dgm:prSet presAssocID="{8744E607-826C-4C88-B3EB-8F1808A34899}" presName="sibTrans" presStyleLbl="sibTrans1D1" presStyleIdx="6" presStyleCnt="9"/>
      <dgm:spPr/>
    </dgm:pt>
    <dgm:pt modelId="{C59FD629-BB35-4F31-BDA4-5DF2DC10EB56}" type="pres">
      <dgm:prSet presAssocID="{AE8E7009-E44E-4776-B0CB-1C30EC11388E}" presName="node" presStyleLbl="node1" presStyleIdx="7" presStyleCnt="9" custScaleX="158261" custScaleY="113623">
        <dgm:presLayoutVars>
          <dgm:bulletEnabled val="1"/>
        </dgm:presLayoutVars>
      </dgm:prSet>
      <dgm:spPr/>
    </dgm:pt>
    <dgm:pt modelId="{8F8C2B67-4CBE-447E-AAF2-5EDD2D7754A4}" type="pres">
      <dgm:prSet presAssocID="{AE8E7009-E44E-4776-B0CB-1C30EC11388E}" presName="spNode" presStyleCnt="0"/>
      <dgm:spPr/>
    </dgm:pt>
    <dgm:pt modelId="{7985C03B-2938-4BBB-ADF7-AB83046E26A7}" type="pres">
      <dgm:prSet presAssocID="{4E6783EA-14EB-4F15-8FAB-D2ED5112CB37}" presName="sibTrans" presStyleLbl="sibTrans1D1" presStyleIdx="7" presStyleCnt="9"/>
      <dgm:spPr/>
    </dgm:pt>
    <dgm:pt modelId="{F59CF841-3E1B-4DF4-806A-662DA8B382B2}" type="pres">
      <dgm:prSet presAssocID="{44503D71-AFDD-4C28-85E7-70FF4C79F27F}" presName="node" presStyleLbl="node1" presStyleIdx="8" presStyleCnt="9" custScaleX="158261" custScaleY="113623">
        <dgm:presLayoutVars>
          <dgm:bulletEnabled val="1"/>
        </dgm:presLayoutVars>
      </dgm:prSet>
      <dgm:spPr/>
    </dgm:pt>
    <dgm:pt modelId="{6340CC97-82F2-478B-A5D6-00233FC6E825}" type="pres">
      <dgm:prSet presAssocID="{44503D71-AFDD-4C28-85E7-70FF4C79F27F}" presName="spNode" presStyleCnt="0"/>
      <dgm:spPr/>
    </dgm:pt>
    <dgm:pt modelId="{39EC8C03-71D5-4A67-99DC-C059F9883E02}" type="pres">
      <dgm:prSet presAssocID="{12CC36DB-5651-4E00-9A65-FA3306AF561D}" presName="sibTrans" presStyleLbl="sibTrans1D1" presStyleIdx="8" presStyleCnt="9"/>
      <dgm:spPr/>
    </dgm:pt>
  </dgm:ptLst>
  <dgm:cxnLst>
    <dgm:cxn modelId="{B7F25219-9FA7-4FB7-A51F-861056787651}" type="presOf" srcId="{C4207A9F-ED3A-49CB-BC7E-0663141A9CB7}" destId="{21A6C39B-46A4-41B2-B164-CB368B10506C}" srcOrd="0" destOrd="0" presId="urn:microsoft.com/office/officeart/2005/8/layout/cycle5"/>
    <dgm:cxn modelId="{E5F69919-34F4-44B0-B699-ED558F879A36}" srcId="{C4207A9F-ED3A-49CB-BC7E-0663141A9CB7}" destId="{1CFA2CC6-8D2D-44D7-A944-F26916470FDF}" srcOrd="5" destOrd="0" parTransId="{3C30F063-D304-4075-887E-D7B368C212AF}" sibTransId="{E64336F1-2031-476A-9837-6C81E9B44F00}"/>
    <dgm:cxn modelId="{96FD051B-6A45-4DB5-9D04-4A99862E16C7}" type="presOf" srcId="{F26B7043-3302-4599-957C-9C3D2538B054}" destId="{CED41EAD-6959-4699-B306-17A18E9F3185}" srcOrd="0" destOrd="0" presId="urn:microsoft.com/office/officeart/2005/8/layout/cycle5"/>
    <dgm:cxn modelId="{86E8572B-3DB9-4F33-A623-96AB7E7F18E5}" srcId="{C4207A9F-ED3A-49CB-BC7E-0663141A9CB7}" destId="{28B90A05-EC5D-4AF4-A923-CFFF3074C4B1}" srcOrd="0" destOrd="0" parTransId="{3664A5FA-C449-4C99-A110-95500068A860}" sibTransId="{3A6237EB-7836-43AA-85F8-4B0B88D6C4FA}"/>
    <dgm:cxn modelId="{6C8A1340-DEFB-44F1-8AE5-7FF0C5968613}" srcId="{C4207A9F-ED3A-49CB-BC7E-0663141A9CB7}" destId="{7229CB18-8187-4D4F-8395-E0CD44DB49BB}" srcOrd="1" destOrd="0" parTransId="{34378541-DD7B-4A1C-939C-F1D054EBE2EC}" sibTransId="{A62FDDA1-15C7-46B1-88B3-6034D47464D6}"/>
    <dgm:cxn modelId="{48B59C40-58BB-4CEA-9513-45468EDC6120}" srcId="{C4207A9F-ED3A-49CB-BC7E-0663141A9CB7}" destId="{AE8E7009-E44E-4776-B0CB-1C30EC11388E}" srcOrd="7" destOrd="0" parTransId="{03D35579-3181-479B-93D6-B934B8CCC1A5}" sibTransId="{4E6783EA-14EB-4F15-8FAB-D2ED5112CB37}"/>
    <dgm:cxn modelId="{25DB9542-8499-4F5B-A85B-A0B4B04D3B1B}" type="presOf" srcId="{3A6237EB-7836-43AA-85F8-4B0B88D6C4FA}" destId="{010AC9F6-B833-433E-9A93-ED64D9333A01}" srcOrd="0" destOrd="0" presId="urn:microsoft.com/office/officeart/2005/8/layout/cycle5"/>
    <dgm:cxn modelId="{4C82B665-2B42-4CFF-B5D8-A63C67069AC4}" type="presOf" srcId="{A62FDDA1-15C7-46B1-88B3-6034D47464D6}" destId="{EAC2BDF3-C27A-4B3C-9BD0-37C07BBCC392}" srcOrd="0" destOrd="0" presId="urn:microsoft.com/office/officeart/2005/8/layout/cycle5"/>
    <dgm:cxn modelId="{6C9EEA46-31FE-4B3D-B6FF-43ADB64368DE}" srcId="{C4207A9F-ED3A-49CB-BC7E-0663141A9CB7}" destId="{137D67C6-B9CD-429C-BC3B-BBA01A8B727C}" srcOrd="6" destOrd="0" parTransId="{9DFAB9C9-F264-47FE-8B0B-81EF6B29B4CF}" sibTransId="{8744E607-826C-4C88-B3EB-8F1808A34899}"/>
    <dgm:cxn modelId="{CC776C47-9B0C-4F9E-9806-FFFA67A5E6E6}" type="presOf" srcId="{20D2428C-E2EB-4682-BB3C-3289169AA63B}" destId="{C449286F-1070-4A4F-9757-22B9904A8711}" srcOrd="0" destOrd="0" presId="urn:microsoft.com/office/officeart/2005/8/layout/cycle5"/>
    <dgm:cxn modelId="{36E8E947-A638-4867-A44B-B6752D1E2423}" srcId="{C4207A9F-ED3A-49CB-BC7E-0663141A9CB7}" destId="{F26B7043-3302-4599-957C-9C3D2538B054}" srcOrd="2" destOrd="0" parTransId="{AB3E22FC-39FA-4447-9E1A-DE2F96762955}" sibTransId="{E0E58DAE-2F04-4215-9E8B-0E5DC1308CF7}"/>
    <dgm:cxn modelId="{D2E61C49-160A-44CF-95A7-BBE598E8BA73}" type="presOf" srcId="{8744E607-826C-4C88-B3EB-8F1808A34899}" destId="{8783B6E1-93A5-4E74-8C78-33894F82A349}" srcOrd="0" destOrd="0" presId="urn:microsoft.com/office/officeart/2005/8/layout/cycle5"/>
    <dgm:cxn modelId="{3BF64349-2A6A-415A-B4DF-29362AD552B0}" type="presOf" srcId="{44503D71-AFDD-4C28-85E7-70FF4C79F27F}" destId="{F59CF841-3E1B-4DF4-806A-662DA8B382B2}" srcOrd="0" destOrd="0" presId="urn:microsoft.com/office/officeart/2005/8/layout/cycle5"/>
    <dgm:cxn modelId="{7B931C75-D170-48D8-880F-B342AEE0F477}" srcId="{C4207A9F-ED3A-49CB-BC7E-0663141A9CB7}" destId="{AB59ADBB-93CB-4996-850A-D9732616BFCA}" srcOrd="3" destOrd="0" parTransId="{4FBE1111-ABF3-4342-8114-97F06FB024AB}" sibTransId="{85FC6400-7DEE-4771-9CC9-789C7E1DA7AE}"/>
    <dgm:cxn modelId="{D33AED76-E68F-4EC7-8218-DF95067390D2}" type="presOf" srcId="{AE8E7009-E44E-4776-B0CB-1C30EC11388E}" destId="{C59FD629-BB35-4F31-BDA4-5DF2DC10EB56}" srcOrd="0" destOrd="0" presId="urn:microsoft.com/office/officeart/2005/8/layout/cycle5"/>
    <dgm:cxn modelId="{7DD63F7F-3D77-4C25-9D8A-7A407A1B4120}" type="presOf" srcId="{E0E58DAE-2F04-4215-9E8B-0E5DC1308CF7}" destId="{AA906067-4B7D-4756-BD4A-083AB1FE8E7D}" srcOrd="0" destOrd="0" presId="urn:microsoft.com/office/officeart/2005/8/layout/cycle5"/>
    <dgm:cxn modelId="{D0BAAC88-63EB-41F9-94AE-B672ED5795A8}" type="presOf" srcId="{1CFA2CC6-8D2D-44D7-A944-F26916470FDF}" destId="{18D6624B-6168-4D10-B603-1365590A220B}" srcOrd="0" destOrd="0" presId="urn:microsoft.com/office/officeart/2005/8/layout/cycle5"/>
    <dgm:cxn modelId="{104B7689-978B-4F8C-9968-DB6B7030820A}" type="presOf" srcId="{12CC36DB-5651-4E00-9A65-FA3306AF561D}" destId="{39EC8C03-71D5-4A67-99DC-C059F9883E02}" srcOrd="0" destOrd="0" presId="urn:microsoft.com/office/officeart/2005/8/layout/cycle5"/>
    <dgm:cxn modelId="{B6DA7D94-9AAC-49AB-96A2-EDB99B024656}" type="presOf" srcId="{85FC6400-7DEE-4771-9CC9-789C7E1DA7AE}" destId="{02379EEB-1F79-4FD6-B0F5-B67D82598A46}" srcOrd="0" destOrd="0" presId="urn:microsoft.com/office/officeart/2005/8/layout/cycle5"/>
    <dgm:cxn modelId="{CDB4E3AF-7358-4957-8BCE-2260866FCAA6}" type="presOf" srcId="{7229CB18-8187-4D4F-8395-E0CD44DB49BB}" destId="{8AB0FF29-6245-481F-AA93-0E62B1576C5A}" srcOrd="0" destOrd="0" presId="urn:microsoft.com/office/officeart/2005/8/layout/cycle5"/>
    <dgm:cxn modelId="{9C0B80B0-F1C2-41E0-BCCE-A52C843BDE9B}" type="presOf" srcId="{BBC87E0C-997A-4D53-BCA7-8B823F9DF924}" destId="{54D8F16F-AA7A-4FF8-9EA6-4D5282899D3F}" srcOrd="0" destOrd="0" presId="urn:microsoft.com/office/officeart/2005/8/layout/cycle5"/>
    <dgm:cxn modelId="{5C9B0BC0-E26E-458C-BDAC-B8397F9B1BCB}" type="presOf" srcId="{4E6783EA-14EB-4F15-8FAB-D2ED5112CB37}" destId="{7985C03B-2938-4BBB-ADF7-AB83046E26A7}" srcOrd="0" destOrd="0" presId="urn:microsoft.com/office/officeart/2005/8/layout/cycle5"/>
    <dgm:cxn modelId="{13E53EC9-9BA9-4771-B2D8-569FDFE89C45}" type="presOf" srcId="{AB59ADBB-93CB-4996-850A-D9732616BFCA}" destId="{4F22824B-061B-4BDD-B832-C562D96371B2}" srcOrd="0" destOrd="0" presId="urn:microsoft.com/office/officeart/2005/8/layout/cycle5"/>
    <dgm:cxn modelId="{BC702DD5-A89C-49D4-8FEE-CDA7886BB356}" type="presOf" srcId="{28B90A05-EC5D-4AF4-A923-CFFF3074C4B1}" destId="{C39A5DA2-0C38-4C88-8B65-C572F63518F9}" srcOrd="0" destOrd="0" presId="urn:microsoft.com/office/officeart/2005/8/layout/cycle5"/>
    <dgm:cxn modelId="{E147DED7-9777-474F-90AC-BD9CEDE58AC5}" srcId="{C4207A9F-ED3A-49CB-BC7E-0663141A9CB7}" destId="{44503D71-AFDD-4C28-85E7-70FF4C79F27F}" srcOrd="8" destOrd="0" parTransId="{848691C1-F1E4-4D92-A535-BF0A0D1E4B5B}" sibTransId="{12CC36DB-5651-4E00-9A65-FA3306AF561D}"/>
    <dgm:cxn modelId="{9FEED6E2-C1AC-402A-9D3F-5FE4504969F0}" type="presOf" srcId="{137D67C6-B9CD-429C-BC3B-BBA01A8B727C}" destId="{A2C7DC17-842F-447A-AACE-507ACA6B7C93}" srcOrd="0" destOrd="0" presId="urn:microsoft.com/office/officeart/2005/8/layout/cycle5"/>
    <dgm:cxn modelId="{5C89BBE8-87BB-4EA0-A3E7-89C37CC08D7D}" srcId="{C4207A9F-ED3A-49CB-BC7E-0663141A9CB7}" destId="{BBC87E0C-997A-4D53-BCA7-8B823F9DF924}" srcOrd="4" destOrd="0" parTransId="{948D8176-8685-4343-9D46-C8125FA9747E}" sibTransId="{20D2428C-E2EB-4682-BB3C-3289169AA63B}"/>
    <dgm:cxn modelId="{A581F3FA-C2FC-44B4-8E14-D6F440753926}" type="presOf" srcId="{E64336F1-2031-476A-9837-6C81E9B44F00}" destId="{74E92D03-AEDE-4F25-9F25-5AEEEA09F944}" srcOrd="0" destOrd="0" presId="urn:microsoft.com/office/officeart/2005/8/layout/cycle5"/>
    <dgm:cxn modelId="{9E90437C-8FD2-48E4-A65D-69B0C80D7931}" type="presParOf" srcId="{21A6C39B-46A4-41B2-B164-CB368B10506C}" destId="{C39A5DA2-0C38-4C88-8B65-C572F63518F9}" srcOrd="0" destOrd="0" presId="urn:microsoft.com/office/officeart/2005/8/layout/cycle5"/>
    <dgm:cxn modelId="{11FA9CA5-A152-4039-9BD0-1DA9C6BB5957}" type="presParOf" srcId="{21A6C39B-46A4-41B2-B164-CB368B10506C}" destId="{6503B13D-F27F-4276-BB0B-56B46CE95E73}" srcOrd="1" destOrd="0" presId="urn:microsoft.com/office/officeart/2005/8/layout/cycle5"/>
    <dgm:cxn modelId="{449B90C9-5509-4DC4-8C81-5C198D8D3568}" type="presParOf" srcId="{21A6C39B-46A4-41B2-B164-CB368B10506C}" destId="{010AC9F6-B833-433E-9A93-ED64D9333A01}" srcOrd="2" destOrd="0" presId="urn:microsoft.com/office/officeart/2005/8/layout/cycle5"/>
    <dgm:cxn modelId="{54E4DA52-8A8A-4E11-9A64-2B2DFCCC123F}" type="presParOf" srcId="{21A6C39B-46A4-41B2-B164-CB368B10506C}" destId="{8AB0FF29-6245-481F-AA93-0E62B1576C5A}" srcOrd="3" destOrd="0" presId="urn:microsoft.com/office/officeart/2005/8/layout/cycle5"/>
    <dgm:cxn modelId="{110FD036-08D1-4CC5-89FE-ACB346D3B618}" type="presParOf" srcId="{21A6C39B-46A4-41B2-B164-CB368B10506C}" destId="{0C727CAA-675C-48A0-A2A0-7F197D016091}" srcOrd="4" destOrd="0" presId="urn:microsoft.com/office/officeart/2005/8/layout/cycle5"/>
    <dgm:cxn modelId="{AFE0177F-AD9E-483D-8D59-C934FC564608}" type="presParOf" srcId="{21A6C39B-46A4-41B2-B164-CB368B10506C}" destId="{EAC2BDF3-C27A-4B3C-9BD0-37C07BBCC392}" srcOrd="5" destOrd="0" presId="urn:microsoft.com/office/officeart/2005/8/layout/cycle5"/>
    <dgm:cxn modelId="{A28CDE4B-36BB-47DD-904E-2420888040F5}" type="presParOf" srcId="{21A6C39B-46A4-41B2-B164-CB368B10506C}" destId="{CED41EAD-6959-4699-B306-17A18E9F3185}" srcOrd="6" destOrd="0" presId="urn:microsoft.com/office/officeart/2005/8/layout/cycle5"/>
    <dgm:cxn modelId="{D0396247-1243-431F-A6D1-AD4A199A81FB}" type="presParOf" srcId="{21A6C39B-46A4-41B2-B164-CB368B10506C}" destId="{3326E830-0B3A-43DF-ABF1-E91F259385B8}" srcOrd="7" destOrd="0" presId="urn:microsoft.com/office/officeart/2005/8/layout/cycle5"/>
    <dgm:cxn modelId="{AFB93639-1DF7-4D93-8070-EBE523FE79D0}" type="presParOf" srcId="{21A6C39B-46A4-41B2-B164-CB368B10506C}" destId="{AA906067-4B7D-4756-BD4A-083AB1FE8E7D}" srcOrd="8" destOrd="0" presId="urn:microsoft.com/office/officeart/2005/8/layout/cycle5"/>
    <dgm:cxn modelId="{DFA7436A-836B-424E-947E-D55E390DD2E6}" type="presParOf" srcId="{21A6C39B-46A4-41B2-B164-CB368B10506C}" destId="{4F22824B-061B-4BDD-B832-C562D96371B2}" srcOrd="9" destOrd="0" presId="urn:microsoft.com/office/officeart/2005/8/layout/cycle5"/>
    <dgm:cxn modelId="{CBD0D000-4783-4402-84D3-EF6F7B94C2F7}" type="presParOf" srcId="{21A6C39B-46A4-41B2-B164-CB368B10506C}" destId="{B5C106CF-DD02-405B-AF63-D51D024870AC}" srcOrd="10" destOrd="0" presId="urn:microsoft.com/office/officeart/2005/8/layout/cycle5"/>
    <dgm:cxn modelId="{D23ACE89-0453-4468-AFD8-DCC2364FBD20}" type="presParOf" srcId="{21A6C39B-46A4-41B2-B164-CB368B10506C}" destId="{02379EEB-1F79-4FD6-B0F5-B67D82598A46}" srcOrd="11" destOrd="0" presId="urn:microsoft.com/office/officeart/2005/8/layout/cycle5"/>
    <dgm:cxn modelId="{64BFC199-2DA8-4F04-9FAA-07C9674884CA}" type="presParOf" srcId="{21A6C39B-46A4-41B2-B164-CB368B10506C}" destId="{54D8F16F-AA7A-4FF8-9EA6-4D5282899D3F}" srcOrd="12" destOrd="0" presId="urn:microsoft.com/office/officeart/2005/8/layout/cycle5"/>
    <dgm:cxn modelId="{4772D06E-3833-4E9D-810A-D513C602BDAD}" type="presParOf" srcId="{21A6C39B-46A4-41B2-B164-CB368B10506C}" destId="{1FCADB99-1CEF-4CCE-8964-5B9BDFE71CA7}" srcOrd="13" destOrd="0" presId="urn:microsoft.com/office/officeart/2005/8/layout/cycle5"/>
    <dgm:cxn modelId="{F8DFB8B0-5E33-43A8-AFB5-50DFA8FE4B50}" type="presParOf" srcId="{21A6C39B-46A4-41B2-B164-CB368B10506C}" destId="{C449286F-1070-4A4F-9757-22B9904A8711}" srcOrd="14" destOrd="0" presId="urn:microsoft.com/office/officeart/2005/8/layout/cycle5"/>
    <dgm:cxn modelId="{F04CC006-27DF-4A94-8E4A-D73D0FA528AF}" type="presParOf" srcId="{21A6C39B-46A4-41B2-B164-CB368B10506C}" destId="{18D6624B-6168-4D10-B603-1365590A220B}" srcOrd="15" destOrd="0" presId="urn:microsoft.com/office/officeart/2005/8/layout/cycle5"/>
    <dgm:cxn modelId="{AFDCF587-36E5-4D29-83E4-950AFEE9A8F0}" type="presParOf" srcId="{21A6C39B-46A4-41B2-B164-CB368B10506C}" destId="{25F26006-4A1C-4538-9060-BEC459AA6F99}" srcOrd="16" destOrd="0" presId="urn:microsoft.com/office/officeart/2005/8/layout/cycle5"/>
    <dgm:cxn modelId="{5A937E8E-28D0-452B-9681-C5FB6737956C}" type="presParOf" srcId="{21A6C39B-46A4-41B2-B164-CB368B10506C}" destId="{74E92D03-AEDE-4F25-9F25-5AEEEA09F944}" srcOrd="17" destOrd="0" presId="urn:microsoft.com/office/officeart/2005/8/layout/cycle5"/>
    <dgm:cxn modelId="{46470FC2-8AB6-4ECC-BA78-A00D35715A42}" type="presParOf" srcId="{21A6C39B-46A4-41B2-B164-CB368B10506C}" destId="{A2C7DC17-842F-447A-AACE-507ACA6B7C93}" srcOrd="18" destOrd="0" presId="urn:microsoft.com/office/officeart/2005/8/layout/cycle5"/>
    <dgm:cxn modelId="{D6F03E9D-FE31-4717-8CE6-63A07DF1693B}" type="presParOf" srcId="{21A6C39B-46A4-41B2-B164-CB368B10506C}" destId="{63D5C2D4-A689-4E09-94EC-DF36FBB20A32}" srcOrd="19" destOrd="0" presId="urn:microsoft.com/office/officeart/2005/8/layout/cycle5"/>
    <dgm:cxn modelId="{F34C4FC1-0AF9-422A-AF0D-A63880FC2645}" type="presParOf" srcId="{21A6C39B-46A4-41B2-B164-CB368B10506C}" destId="{8783B6E1-93A5-4E74-8C78-33894F82A349}" srcOrd="20" destOrd="0" presId="urn:microsoft.com/office/officeart/2005/8/layout/cycle5"/>
    <dgm:cxn modelId="{F4B6E5BE-3385-48AE-8756-3D5C89BD0D56}" type="presParOf" srcId="{21A6C39B-46A4-41B2-B164-CB368B10506C}" destId="{C59FD629-BB35-4F31-BDA4-5DF2DC10EB56}" srcOrd="21" destOrd="0" presId="urn:microsoft.com/office/officeart/2005/8/layout/cycle5"/>
    <dgm:cxn modelId="{8F12B835-9F69-48E9-B3A7-8C90803E7093}" type="presParOf" srcId="{21A6C39B-46A4-41B2-B164-CB368B10506C}" destId="{8F8C2B67-4CBE-447E-AAF2-5EDD2D7754A4}" srcOrd="22" destOrd="0" presId="urn:microsoft.com/office/officeart/2005/8/layout/cycle5"/>
    <dgm:cxn modelId="{BE29CB7E-5DF4-4744-92BA-678505472C50}" type="presParOf" srcId="{21A6C39B-46A4-41B2-B164-CB368B10506C}" destId="{7985C03B-2938-4BBB-ADF7-AB83046E26A7}" srcOrd="23" destOrd="0" presId="urn:microsoft.com/office/officeart/2005/8/layout/cycle5"/>
    <dgm:cxn modelId="{B83EB028-98DA-4EDF-AA30-0C71F8895560}" type="presParOf" srcId="{21A6C39B-46A4-41B2-B164-CB368B10506C}" destId="{F59CF841-3E1B-4DF4-806A-662DA8B382B2}" srcOrd="24" destOrd="0" presId="urn:microsoft.com/office/officeart/2005/8/layout/cycle5"/>
    <dgm:cxn modelId="{20BA2C8C-9113-4B83-9C41-C069D361606C}" type="presParOf" srcId="{21A6C39B-46A4-41B2-B164-CB368B10506C}" destId="{6340CC97-82F2-478B-A5D6-00233FC6E825}" srcOrd="25" destOrd="0" presId="urn:microsoft.com/office/officeart/2005/8/layout/cycle5"/>
    <dgm:cxn modelId="{0B070E92-0450-4AED-83D9-AE8BE3E46434}" type="presParOf" srcId="{21A6C39B-46A4-41B2-B164-CB368B10506C}" destId="{39EC8C03-71D5-4A67-99DC-C059F9883E02}" srcOrd="26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A5DA2-0C38-4C88-8B65-C572F63518F9}">
      <dsp:nvSpPr>
        <dsp:cNvPr id="0" name=""/>
        <dsp:cNvSpPr/>
      </dsp:nvSpPr>
      <dsp:spPr>
        <a:xfrm>
          <a:off x="4124326" y="-35297"/>
          <a:ext cx="1371597" cy="640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Formulating specific, measurable research questions or hypotheses</a:t>
          </a:r>
          <a:endParaRPr lang="en-US" sz="800" kern="1200" dirty="0"/>
        </a:p>
      </dsp:txBody>
      <dsp:txXfrm>
        <a:off x="4155572" y="-4051"/>
        <a:ext cx="1309105" cy="577585"/>
      </dsp:txXfrm>
    </dsp:sp>
    <dsp:sp modelId="{010AC9F6-B833-433E-9A93-ED64D9333A01}">
      <dsp:nvSpPr>
        <dsp:cNvPr id="0" name=""/>
        <dsp:cNvSpPr/>
      </dsp:nvSpPr>
      <dsp:spPr>
        <a:xfrm>
          <a:off x="2647341" y="284741"/>
          <a:ext cx="4325566" cy="4325566"/>
        </a:xfrm>
        <a:custGeom>
          <a:avLst/>
          <a:gdLst/>
          <a:ahLst/>
          <a:cxnLst/>
          <a:rect l="0" t="0" r="0" b="0"/>
          <a:pathLst>
            <a:path>
              <a:moveTo>
                <a:pt x="2887434" y="125011"/>
              </a:moveTo>
              <a:arcTo wR="2162783" hR="2162783" stAng="17374552" swAng="196106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0FF29-6245-481F-AA93-0E62B1576C5A}">
      <dsp:nvSpPr>
        <dsp:cNvPr id="0" name=""/>
        <dsp:cNvSpPr/>
      </dsp:nvSpPr>
      <dsp:spPr>
        <a:xfrm>
          <a:off x="5514536" y="470697"/>
          <a:ext cx="1371597" cy="640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Conducting a comprehensive review of existing literature</a:t>
          </a:r>
          <a:endParaRPr lang="en-US" sz="800" kern="1200" dirty="0"/>
        </a:p>
      </dsp:txBody>
      <dsp:txXfrm>
        <a:off x="5545782" y="501943"/>
        <a:ext cx="1309105" cy="577585"/>
      </dsp:txXfrm>
    </dsp:sp>
    <dsp:sp modelId="{EAC2BDF3-C27A-4B3C-9BD0-37C07BBCC392}">
      <dsp:nvSpPr>
        <dsp:cNvPr id="0" name=""/>
        <dsp:cNvSpPr/>
      </dsp:nvSpPr>
      <dsp:spPr>
        <a:xfrm>
          <a:off x="2647341" y="284741"/>
          <a:ext cx="4325566" cy="4325566"/>
        </a:xfrm>
        <a:custGeom>
          <a:avLst/>
          <a:gdLst/>
          <a:ahLst/>
          <a:cxnLst/>
          <a:rect l="0" t="0" r="0" b="0"/>
          <a:pathLst>
            <a:path>
              <a:moveTo>
                <a:pt x="3949220" y="943655"/>
              </a:moveTo>
              <a:arcTo wR="2162783" hR="2162783" stAng="19541341" swAng="701134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41EAD-6959-4699-B306-17A18E9F3185}">
      <dsp:nvSpPr>
        <dsp:cNvPr id="0" name=""/>
        <dsp:cNvSpPr/>
      </dsp:nvSpPr>
      <dsp:spPr>
        <a:xfrm>
          <a:off x="6254251" y="1751922"/>
          <a:ext cx="1371597" cy="640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Choosing a suitable and robust study design</a:t>
          </a:r>
          <a:endParaRPr lang="en-US" sz="800" kern="1200" dirty="0"/>
        </a:p>
      </dsp:txBody>
      <dsp:txXfrm>
        <a:off x="6285497" y="1783168"/>
        <a:ext cx="1309105" cy="577585"/>
      </dsp:txXfrm>
    </dsp:sp>
    <dsp:sp modelId="{AA906067-4B7D-4756-BD4A-083AB1FE8E7D}">
      <dsp:nvSpPr>
        <dsp:cNvPr id="0" name=""/>
        <dsp:cNvSpPr/>
      </dsp:nvSpPr>
      <dsp:spPr>
        <a:xfrm>
          <a:off x="2647341" y="284741"/>
          <a:ext cx="4325566" cy="4325566"/>
        </a:xfrm>
        <a:custGeom>
          <a:avLst/>
          <a:gdLst/>
          <a:ahLst/>
          <a:cxnLst/>
          <a:rect l="0" t="0" r="0" b="0"/>
          <a:pathLst>
            <a:path>
              <a:moveTo>
                <a:pt x="4322761" y="2272886"/>
              </a:moveTo>
              <a:arcTo wR="2162783" hR="2162783" stAng="21775084" swAng="798237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2824B-061B-4BDD-B832-C562D96371B2}">
      <dsp:nvSpPr>
        <dsp:cNvPr id="0" name=""/>
        <dsp:cNvSpPr/>
      </dsp:nvSpPr>
      <dsp:spPr>
        <a:xfrm>
          <a:off x="5997351" y="3208877"/>
          <a:ext cx="1371597" cy="640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Selecting valid and reliable data collection tools</a:t>
          </a:r>
          <a:endParaRPr lang="en-US" sz="800" kern="1200" dirty="0"/>
        </a:p>
      </dsp:txBody>
      <dsp:txXfrm>
        <a:off x="6028597" y="3240123"/>
        <a:ext cx="1309105" cy="577585"/>
      </dsp:txXfrm>
    </dsp:sp>
    <dsp:sp modelId="{02379EEB-1F79-4FD6-B0F5-B67D82598A46}">
      <dsp:nvSpPr>
        <dsp:cNvPr id="0" name=""/>
        <dsp:cNvSpPr/>
      </dsp:nvSpPr>
      <dsp:spPr>
        <a:xfrm>
          <a:off x="2647341" y="284741"/>
          <a:ext cx="4325566" cy="4325566"/>
        </a:xfrm>
        <a:custGeom>
          <a:avLst/>
          <a:gdLst/>
          <a:ahLst/>
          <a:cxnLst/>
          <a:rect l="0" t="0" r="0" b="0"/>
          <a:pathLst>
            <a:path>
              <a:moveTo>
                <a:pt x="3750291" y="3631608"/>
              </a:moveTo>
              <a:arcTo wR="2162783" hR="2162783" stAng="2566573" swAng="430978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8F16F-AA7A-4FF8-9EA6-4D5282899D3F}">
      <dsp:nvSpPr>
        <dsp:cNvPr id="0" name=""/>
        <dsp:cNvSpPr/>
      </dsp:nvSpPr>
      <dsp:spPr>
        <a:xfrm>
          <a:off x="4864041" y="4159837"/>
          <a:ext cx="1371597" cy="640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Ensuring research adheres to ethical practice guidelines</a:t>
          </a:r>
          <a:endParaRPr lang="en-US" sz="800" kern="1200" dirty="0"/>
        </a:p>
      </dsp:txBody>
      <dsp:txXfrm>
        <a:off x="4895287" y="4191083"/>
        <a:ext cx="1309105" cy="577585"/>
      </dsp:txXfrm>
    </dsp:sp>
    <dsp:sp modelId="{C449286F-1070-4A4F-9757-22B9904A8711}">
      <dsp:nvSpPr>
        <dsp:cNvPr id="0" name=""/>
        <dsp:cNvSpPr/>
      </dsp:nvSpPr>
      <dsp:spPr>
        <a:xfrm>
          <a:off x="2647341" y="284741"/>
          <a:ext cx="4325566" cy="4325566"/>
        </a:xfrm>
        <a:custGeom>
          <a:avLst/>
          <a:gdLst/>
          <a:ahLst/>
          <a:cxnLst/>
          <a:rect l="0" t="0" r="0" b="0"/>
          <a:pathLst>
            <a:path>
              <a:moveTo>
                <a:pt x="2195137" y="4325324"/>
              </a:moveTo>
              <a:arcTo wR="2162783" hR="2162783" stAng="5348571" swAng="102858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6624B-6168-4D10-B603-1365590A220B}">
      <dsp:nvSpPr>
        <dsp:cNvPr id="0" name=""/>
        <dsp:cNvSpPr/>
      </dsp:nvSpPr>
      <dsp:spPr>
        <a:xfrm>
          <a:off x="3384610" y="4159837"/>
          <a:ext cx="1371597" cy="640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Analysing data using appropriate statistical techniques</a:t>
          </a:r>
          <a:endParaRPr lang="en-US" sz="800" kern="1200" dirty="0"/>
        </a:p>
      </dsp:txBody>
      <dsp:txXfrm>
        <a:off x="3415856" y="4191083"/>
        <a:ext cx="1309105" cy="577585"/>
      </dsp:txXfrm>
    </dsp:sp>
    <dsp:sp modelId="{74E92D03-AEDE-4F25-9F25-5AEEEA09F944}">
      <dsp:nvSpPr>
        <dsp:cNvPr id="0" name=""/>
        <dsp:cNvSpPr/>
      </dsp:nvSpPr>
      <dsp:spPr>
        <a:xfrm>
          <a:off x="2647341" y="284741"/>
          <a:ext cx="4325566" cy="4325566"/>
        </a:xfrm>
        <a:custGeom>
          <a:avLst/>
          <a:gdLst/>
          <a:ahLst/>
          <a:cxnLst/>
          <a:rect l="0" t="0" r="0" b="0"/>
          <a:pathLst>
            <a:path>
              <a:moveTo>
                <a:pt x="771393" y="3818580"/>
              </a:moveTo>
              <a:arcTo wR="2162783" hR="2162783" stAng="7802449" swAng="430978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7DC17-842F-447A-AACE-507ACA6B7C93}">
      <dsp:nvSpPr>
        <dsp:cNvPr id="0" name=""/>
        <dsp:cNvSpPr/>
      </dsp:nvSpPr>
      <dsp:spPr>
        <a:xfrm>
          <a:off x="2251301" y="3208877"/>
          <a:ext cx="1371597" cy="640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Interpreting results in a logical and unbiased manner</a:t>
          </a:r>
          <a:endParaRPr lang="en-US" sz="800" kern="1200" dirty="0"/>
        </a:p>
      </dsp:txBody>
      <dsp:txXfrm>
        <a:off x="2282547" y="3240123"/>
        <a:ext cx="1309105" cy="577585"/>
      </dsp:txXfrm>
    </dsp:sp>
    <dsp:sp modelId="{8783B6E1-93A5-4E74-8C78-33894F82A349}">
      <dsp:nvSpPr>
        <dsp:cNvPr id="0" name=""/>
        <dsp:cNvSpPr/>
      </dsp:nvSpPr>
      <dsp:spPr>
        <a:xfrm>
          <a:off x="2647341" y="284741"/>
          <a:ext cx="4325566" cy="4325566"/>
        </a:xfrm>
        <a:custGeom>
          <a:avLst/>
          <a:gdLst/>
          <a:ahLst/>
          <a:cxnLst/>
          <a:rect l="0" t="0" r="0" b="0"/>
          <a:pathLst>
            <a:path>
              <a:moveTo>
                <a:pt x="86108" y="2766978"/>
              </a:moveTo>
              <a:arcTo wR="2162783" hR="2162783" stAng="9826679" swAng="798237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FD629-BB35-4F31-BDA4-5DF2DC10EB56}">
      <dsp:nvSpPr>
        <dsp:cNvPr id="0" name=""/>
        <dsp:cNvSpPr/>
      </dsp:nvSpPr>
      <dsp:spPr>
        <a:xfrm>
          <a:off x="1994400" y="1751922"/>
          <a:ext cx="1371597" cy="640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Drawing evidence-based conclusions and recommendations</a:t>
          </a:r>
          <a:endParaRPr lang="en-US" sz="800" kern="1200" dirty="0"/>
        </a:p>
      </dsp:txBody>
      <dsp:txXfrm>
        <a:off x="2025646" y="1783168"/>
        <a:ext cx="1309105" cy="577585"/>
      </dsp:txXfrm>
    </dsp:sp>
    <dsp:sp modelId="{7985C03B-2938-4BBB-ADF7-AB83046E26A7}">
      <dsp:nvSpPr>
        <dsp:cNvPr id="0" name=""/>
        <dsp:cNvSpPr/>
      </dsp:nvSpPr>
      <dsp:spPr>
        <a:xfrm>
          <a:off x="2647341" y="284741"/>
          <a:ext cx="4325566" cy="4325566"/>
        </a:xfrm>
        <a:custGeom>
          <a:avLst/>
          <a:gdLst/>
          <a:ahLst/>
          <a:cxnLst/>
          <a:rect l="0" t="0" r="0" b="0"/>
          <a:pathLst>
            <a:path>
              <a:moveTo>
                <a:pt x="166448" y="1330750"/>
              </a:moveTo>
              <a:arcTo wR="2162783" hR="2162783" stAng="12157525" swAng="701134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F841-3E1B-4DF4-806A-662DA8B382B2}">
      <dsp:nvSpPr>
        <dsp:cNvPr id="0" name=""/>
        <dsp:cNvSpPr/>
      </dsp:nvSpPr>
      <dsp:spPr>
        <a:xfrm>
          <a:off x="2734116" y="470697"/>
          <a:ext cx="1371597" cy="640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Sharing findings through reports, papers, and presentations</a:t>
          </a:r>
          <a:endParaRPr lang="en-US" sz="800" kern="1200" dirty="0"/>
        </a:p>
      </dsp:txBody>
      <dsp:txXfrm>
        <a:off x="2765362" y="501943"/>
        <a:ext cx="1309105" cy="577585"/>
      </dsp:txXfrm>
    </dsp:sp>
    <dsp:sp modelId="{39EC8C03-71D5-4A67-99DC-C059F9883E02}">
      <dsp:nvSpPr>
        <dsp:cNvPr id="0" name=""/>
        <dsp:cNvSpPr/>
      </dsp:nvSpPr>
      <dsp:spPr>
        <a:xfrm>
          <a:off x="2647341" y="284741"/>
          <a:ext cx="4325566" cy="4325566"/>
        </a:xfrm>
        <a:custGeom>
          <a:avLst/>
          <a:gdLst/>
          <a:ahLst/>
          <a:cxnLst/>
          <a:rect l="0" t="0" r="0" b="0"/>
          <a:pathLst>
            <a:path>
              <a:moveTo>
                <a:pt x="1323129" y="169641"/>
              </a:moveTo>
              <a:arcTo wR="2162783" hR="2162783" stAng="14829342" swAng="196106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11-May-25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11-May-25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11-May-25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11-May-25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11-May-25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11-May-25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11-May-25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11-May-25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11-May-25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11-May-25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11-May-25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11-May-25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11-May-25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5"/>
            <a:ext cx="5734050" cy="1365506"/>
          </a:xfrm>
        </p:spPr>
        <p:txBody>
          <a:bodyPr anchor="ctr">
            <a:normAutofit/>
          </a:bodyPr>
          <a:lstStyle/>
          <a:p>
            <a:r>
              <a:rPr lang="en-GB" sz="3200" dirty="0"/>
              <a:t>Fundamentals of Research &amp; AMR Context</a:t>
            </a:r>
            <a:endParaRPr lang="en-US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04900" y="3657602"/>
            <a:ext cx="5734050" cy="1809748"/>
          </a:xfrm>
        </p:spPr>
        <p:txBody>
          <a:bodyPr>
            <a:normAutofit/>
          </a:bodyPr>
          <a:lstStyle/>
          <a:p>
            <a:r>
              <a:rPr lang="en-GB" dirty="0"/>
              <a:t>Application of Research in Addressing AMR Effectively</a:t>
            </a:r>
          </a:p>
          <a:p>
            <a:endParaRPr lang="en-GB" dirty="0"/>
          </a:p>
          <a:p>
            <a:r>
              <a:rPr lang="en-GB" dirty="0"/>
              <a:t>Presented by: Dr H.N. Okunbor</a:t>
            </a:r>
            <a:endParaRPr lang="en-US" dirty="0"/>
          </a:p>
          <a:p>
            <a:r>
              <a:rPr lang="en-GB" dirty="0"/>
              <a:t>Organized by: Antimicrobial Resistance Club</a:t>
            </a:r>
          </a:p>
          <a:p>
            <a:r>
              <a:rPr lang="en-GB" dirty="0"/>
              <a:t>Location of the Training Session: Babcock University</a:t>
            </a:r>
          </a:p>
          <a:p>
            <a:r>
              <a:rPr lang="en-GB" dirty="0"/>
              <a:t>Date: 12</a:t>
            </a:r>
            <a:r>
              <a:rPr lang="en-GB" baseline="30000" dirty="0"/>
              <a:t>th</a:t>
            </a:r>
            <a:r>
              <a:rPr lang="en-GB" dirty="0"/>
              <a:t> May, 2025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Relevance of Research in Combating AMR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Identifies resistance patterns through surveillance activities</a:t>
            </a:r>
          </a:p>
          <a:p>
            <a:r>
              <a:rPr lang="en-GB" dirty="0"/>
              <a:t>Evaluates effectiveness of current treatment guidelines</a:t>
            </a:r>
          </a:p>
          <a:p>
            <a:r>
              <a:rPr lang="en-GB" dirty="0"/>
              <a:t>Assesses antibiotic use in communities and hospitals</a:t>
            </a:r>
          </a:p>
          <a:p>
            <a:r>
              <a:rPr lang="en-GB" dirty="0"/>
              <a:t>Supports implementation of antimicrobial stewardship programs</a:t>
            </a:r>
          </a:p>
          <a:p>
            <a:r>
              <a:rPr lang="en-GB" dirty="0"/>
              <a:t>Improves diagnostic testing and infection detection techniques</a:t>
            </a:r>
          </a:p>
          <a:p>
            <a:r>
              <a:rPr lang="en-GB" dirty="0"/>
              <a:t>Tracks genetic mutations conferring antimicrobial resistance</a:t>
            </a:r>
          </a:p>
          <a:p>
            <a:r>
              <a:rPr lang="en-GB" dirty="0"/>
              <a:t>Generates evidence to guide local AMR policies</a:t>
            </a:r>
          </a:p>
          <a:p>
            <a:r>
              <a:rPr lang="en-GB" dirty="0"/>
              <a:t>Evaluates public health campaign effectiveness over time</a:t>
            </a:r>
          </a:p>
          <a:p>
            <a:r>
              <a:rPr lang="en-GB" dirty="0"/>
              <a:t>Forms a basis for continuous improvement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350172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Surveillance Research in AMR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5826264" cy="457199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Collects data on resistant pathogens and trends</a:t>
            </a:r>
          </a:p>
          <a:p>
            <a:r>
              <a:rPr lang="en-GB" dirty="0"/>
              <a:t>Supports early warning and outbreak response systems</a:t>
            </a:r>
          </a:p>
          <a:p>
            <a:r>
              <a:rPr lang="en-GB" dirty="0"/>
              <a:t>Uses laboratory networks to monitor resistance development</a:t>
            </a:r>
          </a:p>
          <a:p>
            <a:r>
              <a:rPr lang="en-GB" dirty="0"/>
              <a:t>Provides evidence for treatment guideline updates</a:t>
            </a:r>
          </a:p>
          <a:p>
            <a:r>
              <a:rPr lang="en-GB" dirty="0"/>
              <a:t>Enables targeted interventions in high-risk areas</a:t>
            </a:r>
          </a:p>
          <a:p>
            <a:r>
              <a:rPr lang="en-GB" dirty="0"/>
              <a:t>Strengthens capacity for laboratory-based investigations</a:t>
            </a:r>
          </a:p>
          <a:p>
            <a:r>
              <a:rPr lang="en-GB" dirty="0"/>
              <a:t>Encourages national participation in WHO GLASS program</a:t>
            </a:r>
          </a:p>
          <a:p>
            <a:r>
              <a:rPr lang="en-GB" dirty="0"/>
              <a:t>Links clinical, pharmacy, and microbiology data streams</a:t>
            </a:r>
          </a:p>
          <a:p>
            <a:r>
              <a:rPr lang="en-GB" dirty="0"/>
              <a:t>Drives improvements in national AMR preparedness levels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457137-9DBC-4A41-9CE0-4EAF829D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64" y="2028825"/>
            <a:ext cx="41529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2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Operational Research and Stewardship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Examines what works in real-world settings</a:t>
            </a:r>
          </a:p>
          <a:p>
            <a:r>
              <a:rPr lang="en-GB" dirty="0"/>
              <a:t>Identifies barriers to AMS implementation</a:t>
            </a:r>
          </a:p>
          <a:p>
            <a:r>
              <a:rPr lang="en-GB" dirty="0"/>
              <a:t>Promotes rational antimicrobial use</a:t>
            </a:r>
          </a:p>
          <a:p>
            <a:r>
              <a:rPr lang="en-GB" dirty="0"/>
              <a:t>Evaluates training programs</a:t>
            </a:r>
          </a:p>
          <a:p>
            <a:r>
              <a:rPr lang="en-GB" dirty="0"/>
              <a:t>Supports community-based interventions</a:t>
            </a:r>
          </a:p>
          <a:p>
            <a:r>
              <a:rPr lang="en-GB" dirty="0"/>
              <a:t>Improves hospital practices</a:t>
            </a:r>
          </a:p>
          <a:p>
            <a:r>
              <a:rPr lang="en-GB" dirty="0"/>
              <a:t>Aligns policy with evidence</a:t>
            </a:r>
          </a:p>
          <a:p>
            <a:r>
              <a:rPr lang="en-GB" dirty="0"/>
              <a:t>Cost-effective solutions tested</a:t>
            </a:r>
          </a:p>
          <a:p>
            <a:r>
              <a:rPr lang="en-GB" dirty="0"/>
              <a:t>Strengthens healthcare systems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88C05-A6AA-48C9-95E0-304A61508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07" y="2286000"/>
            <a:ext cx="48291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5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Trials and AMR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Assess new antimicrobial agents and treatment combinations</a:t>
            </a:r>
          </a:p>
          <a:p>
            <a:r>
              <a:rPr lang="en-GB" dirty="0"/>
              <a:t>Evaluate safety and effectiveness in different populations</a:t>
            </a:r>
          </a:p>
          <a:p>
            <a:r>
              <a:rPr lang="en-GB" dirty="0"/>
              <a:t>Determine optimal dosing for resistant infections</a:t>
            </a:r>
          </a:p>
          <a:p>
            <a:r>
              <a:rPr lang="en-GB" dirty="0"/>
              <a:t>Study pharmacokinetics and dynamics of novel therapies</a:t>
            </a:r>
          </a:p>
          <a:p>
            <a:r>
              <a:rPr lang="en-GB" dirty="0"/>
              <a:t>Test vaccines to prevent AMR-associated infections</a:t>
            </a:r>
          </a:p>
          <a:p>
            <a:r>
              <a:rPr lang="en-GB" dirty="0"/>
              <a:t>Strengthen regulatory data for drug market approval</a:t>
            </a:r>
          </a:p>
          <a:p>
            <a:r>
              <a:rPr lang="en-GB" dirty="0"/>
              <a:t>Improve evidence-based care for drug-resistant diseases</a:t>
            </a:r>
          </a:p>
          <a:p>
            <a:r>
              <a:rPr lang="en-GB" dirty="0"/>
              <a:t>Promote collaboration between academia and pharmaceutical industry</a:t>
            </a:r>
          </a:p>
          <a:p>
            <a:r>
              <a:rPr lang="en-GB" dirty="0"/>
              <a:t>Fill research gaps in neglected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50057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Behavioural and Social Research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Explore community beliefs about antibiotics and illness</a:t>
            </a:r>
          </a:p>
          <a:p>
            <a:r>
              <a:rPr lang="en-GB" dirty="0"/>
              <a:t>Understand factors influencing prescriber decision-making</a:t>
            </a:r>
          </a:p>
          <a:p>
            <a:r>
              <a:rPr lang="en-GB" dirty="0"/>
              <a:t>Identify patterns of self-medication and drug sharing</a:t>
            </a:r>
          </a:p>
          <a:p>
            <a:r>
              <a:rPr lang="en-GB" dirty="0"/>
              <a:t>Develop culturally appropriate health communication materials</a:t>
            </a:r>
          </a:p>
          <a:p>
            <a:r>
              <a:rPr lang="en-GB" dirty="0"/>
              <a:t>Address misinformation about resistance and treatment duration</a:t>
            </a:r>
          </a:p>
          <a:p>
            <a:r>
              <a:rPr lang="en-GB" dirty="0"/>
              <a:t>Encourage public engagement in stewardship programs</a:t>
            </a:r>
          </a:p>
          <a:p>
            <a:r>
              <a:rPr lang="en-GB" dirty="0"/>
              <a:t>Support design of AMR-related educational interventions</a:t>
            </a:r>
          </a:p>
          <a:p>
            <a:r>
              <a:rPr lang="en-GB" dirty="0"/>
              <a:t>Measure impact of campaigns on behaviour change</a:t>
            </a:r>
          </a:p>
          <a:p>
            <a:r>
              <a:rPr lang="en-GB" dirty="0"/>
              <a:t>Link social science with public health strategies</a:t>
            </a:r>
          </a:p>
        </p:txBody>
      </p:sp>
    </p:spTree>
    <p:extLst>
      <p:ext uri="{BB962C8B-B14F-4D97-AF65-F5344CB8AC3E}">
        <p14:creationId xmlns:p14="http://schemas.microsoft.com/office/powerpoint/2010/main" val="36000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and Systems Research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Evaluate national and institutional AMR policy frameworks</a:t>
            </a:r>
          </a:p>
          <a:p>
            <a:r>
              <a:rPr lang="en-GB" dirty="0"/>
              <a:t>Analyse regulatory gaps in antimicrobial supply chains</a:t>
            </a:r>
          </a:p>
          <a:p>
            <a:r>
              <a:rPr lang="en-GB" dirty="0"/>
              <a:t>Assess financing for stewardship and surveillance programs</a:t>
            </a:r>
          </a:p>
          <a:p>
            <a:r>
              <a:rPr lang="en-GB" dirty="0"/>
              <a:t>Study integration of AMR into health system planning</a:t>
            </a:r>
          </a:p>
          <a:p>
            <a:r>
              <a:rPr lang="en-GB" dirty="0"/>
              <a:t>Guide development of national action plans for AMR</a:t>
            </a:r>
          </a:p>
          <a:p>
            <a:r>
              <a:rPr lang="en-GB" dirty="0"/>
              <a:t>Improve access to quality-assured essential antibiotics</a:t>
            </a:r>
          </a:p>
          <a:p>
            <a:r>
              <a:rPr lang="en-GB" dirty="0"/>
              <a:t>Inform legal reforms supporting responsible prescribing practices</a:t>
            </a:r>
          </a:p>
          <a:p>
            <a:r>
              <a:rPr lang="en-GB" dirty="0"/>
              <a:t>Align global funding mechanisms with local priorities</a:t>
            </a:r>
          </a:p>
          <a:p>
            <a:r>
              <a:rPr lang="en-GB" dirty="0"/>
              <a:t>Ensure accountability in multisectoral AMR responses</a:t>
            </a:r>
          </a:p>
        </p:txBody>
      </p:sp>
    </p:spTree>
    <p:extLst>
      <p:ext uri="{BB962C8B-B14F-4D97-AF65-F5344CB8AC3E}">
        <p14:creationId xmlns:p14="http://schemas.microsoft.com/office/powerpoint/2010/main" val="42429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Genomic and Molecular Research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Investigate molecular mechanisms behind antimicrobial resistance</a:t>
            </a:r>
          </a:p>
          <a:p>
            <a:r>
              <a:rPr lang="en-GB" dirty="0"/>
              <a:t>Identify resistance genes and mobile genetic elements</a:t>
            </a:r>
          </a:p>
          <a:p>
            <a:r>
              <a:rPr lang="en-GB" dirty="0"/>
              <a:t>Use next-generation sequencing for outbreak tracking</a:t>
            </a:r>
          </a:p>
          <a:p>
            <a:r>
              <a:rPr lang="en-GB" dirty="0"/>
              <a:t>Analyse bacterial genome evolution under drug pressure</a:t>
            </a:r>
          </a:p>
          <a:p>
            <a:r>
              <a:rPr lang="en-GB" dirty="0"/>
              <a:t>Support rapid molecular diagnostics for early detection</a:t>
            </a:r>
          </a:p>
          <a:p>
            <a:r>
              <a:rPr lang="en-GB" dirty="0"/>
              <a:t>Map resistance transmission between humans and animals</a:t>
            </a:r>
          </a:p>
          <a:p>
            <a:r>
              <a:rPr lang="en-GB" dirty="0"/>
              <a:t>Predict future resistance trends using genomic data</a:t>
            </a:r>
          </a:p>
          <a:p>
            <a:r>
              <a:rPr lang="en-GB" dirty="0"/>
              <a:t>Aid vaccine design targeting resistant bacterial strains</a:t>
            </a:r>
          </a:p>
          <a:p>
            <a:r>
              <a:rPr lang="en-GB" dirty="0"/>
              <a:t>Foster regional molecular surveillance capacity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302717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Academia in AMR Research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Conduct cutting-edge and high-impact AMR studies</a:t>
            </a:r>
          </a:p>
          <a:p>
            <a:r>
              <a:rPr lang="en-GB" dirty="0"/>
              <a:t>Offer training in microbiology, epidemiology, and stewardship</a:t>
            </a:r>
          </a:p>
          <a:p>
            <a:r>
              <a:rPr lang="en-GB" dirty="0"/>
              <a:t>Partner with public health agencies and ministries</a:t>
            </a:r>
          </a:p>
          <a:p>
            <a:r>
              <a:rPr lang="en-GB" dirty="0"/>
              <a:t>Publish peer-reviewed articles in scientific journals</a:t>
            </a:r>
          </a:p>
          <a:p>
            <a:r>
              <a:rPr lang="en-GB" dirty="0"/>
              <a:t>Build interdisciplinary research and innovation centres</a:t>
            </a:r>
          </a:p>
          <a:p>
            <a:r>
              <a:rPr lang="en-GB" dirty="0"/>
              <a:t>Secure grants to support local AMR research priorities</a:t>
            </a:r>
          </a:p>
          <a:p>
            <a:r>
              <a:rPr lang="en-GB" dirty="0"/>
              <a:t>Develop mentorship programs for early-career researchers</a:t>
            </a:r>
          </a:p>
          <a:p>
            <a:r>
              <a:rPr lang="en-GB" dirty="0"/>
              <a:t>Create online learning platforms for healthcare professionals</a:t>
            </a:r>
          </a:p>
          <a:p>
            <a:r>
              <a:rPr lang="en-GB" dirty="0"/>
              <a:t>Lead conferences and collaborative regional AMR initiatives</a:t>
            </a:r>
          </a:p>
        </p:txBody>
      </p:sp>
    </p:spTree>
    <p:extLst>
      <p:ext uri="{BB962C8B-B14F-4D97-AF65-F5344CB8AC3E}">
        <p14:creationId xmlns:p14="http://schemas.microsoft.com/office/powerpoint/2010/main" val="36801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in AMR Research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Limited domestic and global funding availability</a:t>
            </a:r>
          </a:p>
          <a:p>
            <a:r>
              <a:rPr lang="en-GB" dirty="0"/>
              <a:t>Weak laboratory and surveillance infrastructure in settings</a:t>
            </a:r>
          </a:p>
          <a:p>
            <a:r>
              <a:rPr lang="en-GB" dirty="0"/>
              <a:t>Inconsistent data collection and reporting systems</a:t>
            </a:r>
          </a:p>
          <a:p>
            <a:r>
              <a:rPr lang="en-GB" dirty="0"/>
              <a:t>Lack of trained personnel in microbiology and epidemiology</a:t>
            </a:r>
          </a:p>
          <a:p>
            <a:r>
              <a:rPr lang="en-GB" dirty="0"/>
              <a:t>Ethical complexities in vulnerable populations or settings</a:t>
            </a:r>
          </a:p>
          <a:p>
            <a:r>
              <a:rPr lang="en-GB" dirty="0"/>
              <a:t>Political resistance to antibiotic regulatory enforcement</a:t>
            </a:r>
          </a:p>
          <a:p>
            <a:r>
              <a:rPr lang="en-GB" dirty="0"/>
              <a:t>Misalignment between industry incentives and public needs</a:t>
            </a:r>
          </a:p>
          <a:p>
            <a:r>
              <a:rPr lang="en-GB" dirty="0"/>
              <a:t>Fragmentation of AMR research agendas across institutions</a:t>
            </a:r>
          </a:p>
          <a:p>
            <a:r>
              <a:rPr lang="en-GB" dirty="0"/>
              <a:t>Difficulty translating findings into policy or practice</a:t>
            </a:r>
          </a:p>
        </p:txBody>
      </p:sp>
    </p:spTree>
    <p:extLst>
      <p:ext uri="{BB962C8B-B14F-4D97-AF65-F5344CB8AC3E}">
        <p14:creationId xmlns:p14="http://schemas.microsoft.com/office/powerpoint/2010/main" val="192298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Opportunities and Innovations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Artificial intelligence tools improving resistance predictions</a:t>
            </a:r>
          </a:p>
          <a:p>
            <a:r>
              <a:rPr lang="en-GB" dirty="0"/>
              <a:t>Rapid diagnostics enabling point-of-care treatment decisions</a:t>
            </a:r>
          </a:p>
          <a:p>
            <a:r>
              <a:rPr lang="en-GB" dirty="0"/>
              <a:t>Development of next-generation antimicrobial peptides</a:t>
            </a:r>
          </a:p>
          <a:p>
            <a:r>
              <a:rPr lang="en-GB" dirty="0"/>
              <a:t>Advances in bacteriophage therapy and immunotherapies</a:t>
            </a:r>
          </a:p>
          <a:p>
            <a:r>
              <a:rPr lang="en-GB" dirty="0"/>
              <a:t>Use of big data in AMR surveillance programs</a:t>
            </a:r>
          </a:p>
          <a:p>
            <a:r>
              <a:rPr lang="en-GB" dirty="0"/>
              <a:t>Community-led initiatives for antibiotic education campaigns</a:t>
            </a:r>
          </a:p>
          <a:p>
            <a:r>
              <a:rPr lang="en-GB" dirty="0"/>
              <a:t>Public-private partnerships accelerating antimicrobial research</a:t>
            </a:r>
          </a:p>
          <a:p>
            <a:r>
              <a:rPr lang="en-GB" dirty="0"/>
              <a:t>Innovations in vaccine delivery to prevent infections</a:t>
            </a:r>
          </a:p>
          <a:p>
            <a:r>
              <a:rPr lang="en-GB" dirty="0"/>
              <a:t>Collaboration platforms for global research networks</a:t>
            </a:r>
          </a:p>
        </p:txBody>
      </p:sp>
    </p:spTree>
    <p:extLst>
      <p:ext uri="{BB962C8B-B14F-4D97-AF65-F5344CB8AC3E}">
        <p14:creationId xmlns:p14="http://schemas.microsoft.com/office/powerpoint/2010/main" val="340352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Session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Define and explain basic research concepts clearly</a:t>
            </a:r>
          </a:p>
          <a:p>
            <a:r>
              <a:rPr lang="en-GB" dirty="0"/>
              <a:t>Understand antimicrobial resistance and public health impact</a:t>
            </a:r>
          </a:p>
          <a:p>
            <a:r>
              <a:rPr lang="en-GB" dirty="0"/>
              <a:t>Explore research as a tool to fight AMR</a:t>
            </a:r>
          </a:p>
          <a:p>
            <a:r>
              <a:rPr lang="en-GB" dirty="0"/>
              <a:t>Connect scientific inquiry with healthcare decision-making</a:t>
            </a:r>
          </a:p>
          <a:p>
            <a:r>
              <a:rPr lang="en-GB" dirty="0"/>
              <a:t>Identify AMR knowledge gaps needing urgent attention</a:t>
            </a:r>
          </a:p>
          <a:p>
            <a:r>
              <a:rPr lang="en-GB" dirty="0"/>
              <a:t>Promote rational antimicrobial practices through research evidence</a:t>
            </a:r>
          </a:p>
          <a:p>
            <a:r>
              <a:rPr lang="en-GB" dirty="0"/>
              <a:t>Introduce health systems research for AMR control</a:t>
            </a:r>
          </a:p>
          <a:p>
            <a:r>
              <a:rPr lang="en-GB" dirty="0"/>
              <a:t>Encourage active participation in stewardship strategies</a:t>
            </a:r>
          </a:p>
          <a:p>
            <a:r>
              <a:rPr lang="en-GB" dirty="0"/>
              <a:t>Build confidence in applying research to AMR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and Call to Action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 plays a central role in fighting AMR</a:t>
            </a:r>
          </a:p>
          <a:p>
            <a:r>
              <a:rPr lang="en-GB" dirty="0"/>
              <a:t>Collective action needed across all health sectors</a:t>
            </a:r>
          </a:p>
          <a:p>
            <a:r>
              <a:rPr lang="en-GB" dirty="0"/>
              <a:t>Invest in AMR-related local research and innovation</a:t>
            </a:r>
          </a:p>
          <a:p>
            <a:r>
              <a:rPr lang="en-GB" dirty="0"/>
              <a:t>Support ethical, multidisciplinary, and equitable research</a:t>
            </a:r>
          </a:p>
          <a:p>
            <a:r>
              <a:rPr lang="en-GB" dirty="0"/>
              <a:t>Promote rational antimicrobial use in every setting</a:t>
            </a:r>
          </a:p>
          <a:p>
            <a:r>
              <a:rPr lang="en-GB" dirty="0"/>
              <a:t>Translate evidence into effective policy and practice</a:t>
            </a:r>
          </a:p>
          <a:p>
            <a:r>
              <a:rPr lang="en-GB" dirty="0"/>
              <a:t>Empower professionals to lead AMR response efforts</a:t>
            </a:r>
          </a:p>
          <a:p>
            <a:r>
              <a:rPr lang="en-GB" dirty="0"/>
              <a:t>Encourage youth and early-career researcher participation</a:t>
            </a:r>
          </a:p>
          <a:p>
            <a:r>
              <a:rPr lang="en-GB" dirty="0"/>
              <a:t>Together, we can overcome antimicrobial resistance threats</a:t>
            </a:r>
          </a:p>
        </p:txBody>
      </p:sp>
    </p:spTree>
    <p:extLst>
      <p:ext uri="{BB962C8B-B14F-4D97-AF65-F5344CB8AC3E}">
        <p14:creationId xmlns:p14="http://schemas.microsoft.com/office/powerpoint/2010/main" val="337743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Deep gratitude to Prof. C.J. </a:t>
            </a:r>
            <a:r>
              <a:rPr lang="en-GB" dirty="0" err="1"/>
              <a:t>Elikwu</a:t>
            </a:r>
            <a:endParaRPr lang="en-GB" dirty="0"/>
          </a:p>
          <a:p>
            <a:r>
              <a:rPr lang="en-GB" dirty="0"/>
              <a:t>Appreciation to </a:t>
            </a:r>
            <a:r>
              <a:rPr lang="en-GB" dirty="0" err="1"/>
              <a:t>Dr.</a:t>
            </a:r>
            <a:r>
              <a:rPr lang="en-GB" dirty="0"/>
              <a:t> I. </a:t>
            </a:r>
            <a:r>
              <a:rPr lang="en-GB" dirty="0" err="1"/>
              <a:t>Otaigbe</a:t>
            </a:r>
            <a:r>
              <a:rPr lang="en-GB" dirty="0"/>
              <a:t> for guidance</a:t>
            </a:r>
          </a:p>
          <a:p>
            <a:r>
              <a:rPr lang="en-GB" dirty="0"/>
              <a:t>Thanks to </a:t>
            </a:r>
            <a:r>
              <a:rPr lang="en-GB" dirty="0" err="1"/>
              <a:t>Dr.</a:t>
            </a:r>
            <a:r>
              <a:rPr lang="en-GB" dirty="0"/>
              <a:t> T.A. Oluwole for support</a:t>
            </a:r>
          </a:p>
          <a:p>
            <a:r>
              <a:rPr lang="en-GB" dirty="0"/>
              <a:t>Their contributions enriched this presentation content</a:t>
            </a:r>
          </a:p>
          <a:p>
            <a:r>
              <a:rPr lang="en-GB" dirty="0"/>
              <a:t>Encouraged deeper understanding of AMR research context</a:t>
            </a:r>
          </a:p>
          <a:p>
            <a:r>
              <a:rPr lang="en-GB" dirty="0"/>
              <a:t>Recognized for leadership in academic and research excellence</a:t>
            </a:r>
          </a:p>
          <a:p>
            <a:r>
              <a:rPr lang="en-GB" dirty="0"/>
              <a:t>Grateful for mentorship and collaborative engagement</a:t>
            </a:r>
          </a:p>
        </p:txBody>
      </p:sp>
    </p:spTree>
    <p:extLst>
      <p:ext uri="{BB962C8B-B14F-4D97-AF65-F5344CB8AC3E}">
        <p14:creationId xmlns:p14="http://schemas.microsoft.com/office/powerpoint/2010/main" val="299476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 &amp; References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Disclaimer</a:t>
            </a:r>
            <a:endParaRPr lang="en-US" dirty="0"/>
          </a:p>
          <a:p>
            <a:pPr lvl="0"/>
            <a:r>
              <a:rPr lang="en-US" dirty="0"/>
              <a:t>Presentation intended for educational training purposes only</a:t>
            </a:r>
          </a:p>
          <a:p>
            <a:pPr lvl="0"/>
            <a:r>
              <a:rPr lang="en-US" dirty="0"/>
              <a:t>Content does not represent official institutional policy</a:t>
            </a:r>
          </a:p>
          <a:p>
            <a:pPr lvl="0"/>
            <a:r>
              <a:rPr lang="en-US" dirty="0"/>
              <a:t>Examples used are for illustrative learning clarity</a:t>
            </a:r>
          </a:p>
          <a:p>
            <a:pPr lvl="0"/>
            <a:r>
              <a:rPr lang="en-US" dirty="0"/>
              <a:t>Presenter bears responsibility for interpretation and errors</a:t>
            </a:r>
          </a:p>
          <a:p>
            <a:pPr marL="0" indent="0">
              <a:buNone/>
            </a:pPr>
            <a:r>
              <a:rPr lang="en-US" b="1" dirty="0"/>
              <a:t>References</a:t>
            </a:r>
            <a:endParaRPr lang="en-US" dirty="0"/>
          </a:p>
          <a:p>
            <a:pPr lvl="0"/>
            <a:r>
              <a:rPr lang="en-US" dirty="0"/>
              <a:t>Lecture notes from Prof. M.D. </a:t>
            </a:r>
            <a:r>
              <a:rPr lang="en-US" dirty="0" err="1"/>
              <a:t>Dairo</a:t>
            </a:r>
            <a:r>
              <a:rPr lang="en-US" dirty="0"/>
              <a:t>, University of Ibadan</a:t>
            </a:r>
          </a:p>
          <a:p>
            <a:pPr lvl="0"/>
            <a:r>
              <a:rPr lang="en-US" dirty="0"/>
              <a:t>WHO: Global Action Plan on Antimicrobial Resistance</a:t>
            </a:r>
          </a:p>
          <a:p>
            <a:pPr lvl="0"/>
            <a:r>
              <a:rPr lang="en-US" dirty="0"/>
              <a:t>Nigeria Centre for Disease Control and Prevention (NCDC)</a:t>
            </a:r>
          </a:p>
          <a:p>
            <a:pPr lvl="0"/>
            <a:r>
              <a:rPr lang="en-US" dirty="0"/>
              <a:t>WHO AMR Surveillance and Stewardship Guidelines</a:t>
            </a:r>
          </a:p>
          <a:p>
            <a:pPr lvl="0"/>
            <a:r>
              <a:rPr lang="en-US" dirty="0"/>
              <a:t>National AMR Policy and Action Plan (Nigeria)</a:t>
            </a:r>
          </a:p>
        </p:txBody>
      </p:sp>
    </p:spTree>
    <p:extLst>
      <p:ext uri="{BB962C8B-B14F-4D97-AF65-F5344CB8AC3E}">
        <p14:creationId xmlns:p14="http://schemas.microsoft.com/office/powerpoint/2010/main" val="334640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Research?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Systematic investigation to establish facts or knowledge</a:t>
            </a:r>
          </a:p>
          <a:p>
            <a:r>
              <a:rPr lang="en-GB" dirty="0"/>
              <a:t>Involves asking and answering focused scientific questions</a:t>
            </a:r>
          </a:p>
          <a:p>
            <a:r>
              <a:rPr lang="en-GB" dirty="0"/>
              <a:t>Data collection using valid and ethical methods</a:t>
            </a:r>
          </a:p>
          <a:p>
            <a:r>
              <a:rPr lang="en-GB" dirty="0"/>
              <a:t>Provides evidence for clinical and policy decisions</a:t>
            </a:r>
          </a:p>
          <a:p>
            <a:r>
              <a:rPr lang="en-GB" dirty="0"/>
              <a:t>Helps solve problems through structured approaches</a:t>
            </a:r>
          </a:p>
          <a:p>
            <a:r>
              <a:rPr lang="en-GB" dirty="0"/>
              <a:t>Driven by curiosity or real-world healthcare needs</a:t>
            </a:r>
          </a:p>
          <a:p>
            <a:r>
              <a:rPr lang="en-GB" dirty="0"/>
              <a:t>Generates insights for continuous medical improvement</a:t>
            </a:r>
          </a:p>
          <a:p>
            <a:r>
              <a:rPr lang="en-GB" dirty="0"/>
              <a:t>Forms the basis for modern scientific progress</a:t>
            </a:r>
          </a:p>
          <a:p>
            <a:r>
              <a:rPr lang="en-GB" dirty="0"/>
              <a:t>Relevant to global and local health issues</a:t>
            </a:r>
          </a:p>
        </p:txBody>
      </p:sp>
    </p:spTree>
    <p:extLst>
      <p:ext uri="{BB962C8B-B14F-4D97-AF65-F5344CB8AC3E}">
        <p14:creationId xmlns:p14="http://schemas.microsoft.com/office/powerpoint/2010/main" val="270282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Components of Research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CA93FC-ECEB-416D-9814-6134857DD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0785982"/>
              </p:ext>
            </p:extLst>
          </p:nvPr>
        </p:nvGraphicFramePr>
        <p:xfrm>
          <a:off x="1104900" y="1466850"/>
          <a:ext cx="9620250" cy="476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1104900" y="1600200"/>
            <a:ext cx="9980682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Health Research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9980682" cy="4572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Basic science research exploring fundamental biological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Clinical trials testing new drugs or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Epidemiological studies on disease patterns and causes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Operational research to improve health service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Health systems research for policy and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Qualitative research exploring beliefs and behaviours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Mixed-methods research combining qualitative and quantitative insights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Systematic reviews analysing multiple research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Translational research bridging lab results to practice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Research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Improves quality and effectiveness of medical care</a:t>
            </a:r>
          </a:p>
          <a:p>
            <a:r>
              <a:rPr lang="en-GB" dirty="0"/>
              <a:t>Provides scientific evidence for health policy development</a:t>
            </a:r>
          </a:p>
          <a:p>
            <a:r>
              <a:rPr lang="en-GB" dirty="0"/>
              <a:t>Enhances patient safety through informed decision-making</a:t>
            </a:r>
          </a:p>
          <a:p>
            <a:r>
              <a:rPr lang="en-GB" dirty="0"/>
              <a:t>Identifies best practices in clinical environments</a:t>
            </a:r>
          </a:p>
          <a:p>
            <a:r>
              <a:rPr lang="en-GB" dirty="0"/>
              <a:t>Accelerates development of innovative medical technologies</a:t>
            </a:r>
          </a:p>
          <a:p>
            <a:r>
              <a:rPr lang="en-GB" dirty="0"/>
              <a:t>Monitors emerging threats to population health</a:t>
            </a:r>
          </a:p>
          <a:p>
            <a:r>
              <a:rPr lang="en-GB" dirty="0"/>
              <a:t>Supports continuous professional education and training</a:t>
            </a:r>
          </a:p>
          <a:p>
            <a:r>
              <a:rPr lang="en-GB" dirty="0"/>
              <a:t>Empowers practitioners with accurate, up-to-date knowledge</a:t>
            </a:r>
          </a:p>
          <a:p>
            <a:r>
              <a:rPr lang="en-GB" dirty="0"/>
              <a:t>Shapes responses to global health emergencies</a:t>
            </a:r>
          </a:p>
        </p:txBody>
      </p:sp>
    </p:spTree>
    <p:extLst>
      <p:ext uri="{BB962C8B-B14F-4D97-AF65-F5344CB8AC3E}">
        <p14:creationId xmlns:p14="http://schemas.microsoft.com/office/powerpoint/2010/main" val="264427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Antimicrobial Resistance (AMR)?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Microorganisms resist treatment by standard antimicrobial drugs</a:t>
            </a:r>
          </a:p>
          <a:p>
            <a:r>
              <a:rPr lang="en-GB" dirty="0"/>
              <a:t>Caused by overuse or misuse of antibiotics</a:t>
            </a:r>
          </a:p>
          <a:p>
            <a:r>
              <a:rPr lang="en-GB" dirty="0"/>
              <a:t>Makes common infections harder and costlier to treat</a:t>
            </a:r>
          </a:p>
          <a:p>
            <a:r>
              <a:rPr lang="en-GB" dirty="0"/>
              <a:t>Increases risk of complications, disability, or death</a:t>
            </a:r>
          </a:p>
          <a:p>
            <a:r>
              <a:rPr lang="en-GB" dirty="0"/>
              <a:t>Limits effectiveness of life-saving medical interventions</a:t>
            </a:r>
          </a:p>
          <a:p>
            <a:r>
              <a:rPr lang="en-GB" dirty="0"/>
              <a:t>Threatens gains made in modern healthcare systems</a:t>
            </a:r>
          </a:p>
          <a:p>
            <a:r>
              <a:rPr lang="en-GB" dirty="0"/>
              <a:t>Driven by both natural evolution and human behaviour</a:t>
            </a:r>
          </a:p>
          <a:p>
            <a:r>
              <a:rPr lang="en-GB" dirty="0"/>
              <a:t>Occurs in bacteria, viruses, fungi, and parasites</a:t>
            </a:r>
          </a:p>
          <a:p>
            <a:r>
              <a:rPr lang="en-GB" dirty="0"/>
              <a:t>Urgent global public health and development challenge</a:t>
            </a:r>
          </a:p>
        </p:txBody>
      </p:sp>
    </p:spTree>
    <p:extLst>
      <p:ext uri="{BB962C8B-B14F-4D97-AF65-F5344CB8AC3E}">
        <p14:creationId xmlns:p14="http://schemas.microsoft.com/office/powerpoint/2010/main" val="243238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Drivers of AMR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Overuse of antibiotics in humans and animals</a:t>
            </a:r>
          </a:p>
          <a:p>
            <a:r>
              <a:rPr lang="en-GB" dirty="0"/>
              <a:t>Inappropriate prescribing without confirmed diagnosis results</a:t>
            </a:r>
          </a:p>
          <a:p>
            <a:r>
              <a:rPr lang="en-GB" dirty="0"/>
              <a:t>Inadequate infection prevention and control in facilities</a:t>
            </a:r>
          </a:p>
          <a:p>
            <a:r>
              <a:rPr lang="en-GB" dirty="0"/>
              <a:t>Self-medication and unregulated antibiotic sales increase resistance</a:t>
            </a:r>
          </a:p>
          <a:p>
            <a:r>
              <a:rPr lang="en-GB" dirty="0"/>
              <a:t>Poor awareness and health literacy among populations</a:t>
            </a:r>
          </a:p>
          <a:p>
            <a:r>
              <a:rPr lang="en-GB" dirty="0"/>
              <a:t>Weak governance and enforcement of antimicrobial regulations</a:t>
            </a:r>
          </a:p>
          <a:p>
            <a:r>
              <a:rPr lang="en-GB" dirty="0"/>
              <a:t>Environmental contamination from healthcare and agriculture</a:t>
            </a:r>
          </a:p>
          <a:p>
            <a:r>
              <a:rPr lang="en-GB" dirty="0"/>
              <a:t>Cross-border movement spreading resistant pathogens globally</a:t>
            </a:r>
          </a:p>
          <a:p>
            <a:r>
              <a:rPr lang="en-GB" dirty="0"/>
              <a:t>Lack of innovation in new antibiotic development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871897-EAF0-47C9-B966-9C9F9BCD36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7186" y="2033517"/>
            <a:ext cx="5059914" cy="36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6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Burden of AMR Globally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Estimated 4.95 million AMR-related deaths annually</a:t>
            </a:r>
          </a:p>
          <a:p>
            <a:r>
              <a:rPr lang="en-GB" dirty="0"/>
              <a:t>Higher impact in low-resource and conflict settings</a:t>
            </a:r>
          </a:p>
          <a:p>
            <a:r>
              <a:rPr lang="en-GB" dirty="0"/>
              <a:t>Resistance rising in major infectious disease pathogens</a:t>
            </a:r>
          </a:p>
          <a:p>
            <a:r>
              <a:rPr lang="en-GB" dirty="0"/>
              <a:t>Prolongs hospital stays and increases health expenditures</a:t>
            </a:r>
          </a:p>
          <a:p>
            <a:r>
              <a:rPr lang="en-GB" dirty="0"/>
              <a:t>Complicates cancer therapy, surgery, and intensive care</a:t>
            </a:r>
          </a:p>
          <a:p>
            <a:r>
              <a:rPr lang="en-GB" dirty="0"/>
              <a:t>Reduces effectiveness of lifesaving routine treatments</a:t>
            </a:r>
          </a:p>
          <a:p>
            <a:r>
              <a:rPr lang="en-GB" dirty="0"/>
              <a:t>Undermines public trust in health institutions worldwide</a:t>
            </a:r>
          </a:p>
          <a:p>
            <a:r>
              <a:rPr lang="en-GB" dirty="0"/>
              <a:t>Affects economic productivity and national security planning</a:t>
            </a:r>
          </a:p>
          <a:p>
            <a:r>
              <a:rPr lang="en-GB" dirty="0"/>
              <a:t>Requires urgent, coordinated, global health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81572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138</TotalTime>
  <Words>1429</Words>
  <Application>Microsoft Office PowerPoint</Application>
  <PresentationFormat>Widescreen</PresentationFormat>
  <Paragraphs>220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Euphemia</vt:lpstr>
      <vt:lpstr>Plantagenet Cherokee</vt:lpstr>
      <vt:lpstr>Wingdings</vt:lpstr>
      <vt:lpstr>Academic Literature 16x9</vt:lpstr>
      <vt:lpstr>Fundamentals of Research &amp; AMR Context</vt:lpstr>
      <vt:lpstr>Objectives of the Session</vt:lpstr>
      <vt:lpstr>What is Research?</vt:lpstr>
      <vt:lpstr>Core Components of Research</vt:lpstr>
      <vt:lpstr>Types of Health Research</vt:lpstr>
      <vt:lpstr>Importance of Research</vt:lpstr>
      <vt:lpstr>What is Antimicrobial Resistance (AMR)?</vt:lpstr>
      <vt:lpstr>Drivers of AMR</vt:lpstr>
      <vt:lpstr>Burden of AMR Globally</vt:lpstr>
      <vt:lpstr>Relevance of Research in Combating AMR</vt:lpstr>
      <vt:lpstr>Surveillance Research in AMR</vt:lpstr>
      <vt:lpstr>Operational Research and Stewardship</vt:lpstr>
      <vt:lpstr>Clinical Trials and AMR</vt:lpstr>
      <vt:lpstr>Behavioural and Social Research</vt:lpstr>
      <vt:lpstr>Policy and Systems Research</vt:lpstr>
      <vt:lpstr>Genomic and Molecular Research</vt:lpstr>
      <vt:lpstr>Role of Academia in AMR Research</vt:lpstr>
      <vt:lpstr>Challenges in AMR Research</vt:lpstr>
      <vt:lpstr>Opportunities and Innovations</vt:lpstr>
      <vt:lpstr>Conclusion and Call to Action</vt:lpstr>
      <vt:lpstr>Acknowledgment</vt:lpstr>
      <vt:lpstr>Disclaimer &amp;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Research &amp; AMR Context</dc:title>
  <dc:creator>Hilary Okunbor</dc:creator>
  <cp:lastModifiedBy>Hilary Okunbor</cp:lastModifiedBy>
  <cp:revision>12</cp:revision>
  <dcterms:created xsi:type="dcterms:W3CDTF">2025-05-11T19:08:52Z</dcterms:created>
  <dcterms:modified xsi:type="dcterms:W3CDTF">2025-05-11T21:27:07Z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