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89" r:id="rId2"/>
    <p:sldId id="307" r:id="rId3"/>
    <p:sldId id="308" r:id="rId4"/>
    <p:sldId id="310" r:id="rId5"/>
    <p:sldId id="311" r:id="rId6"/>
    <p:sldId id="316" r:id="rId7"/>
    <p:sldId id="312" r:id="rId8"/>
    <p:sldId id="313" r:id="rId9"/>
    <p:sldId id="314" r:id="rId10"/>
    <p:sldId id="31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5FBBED-84FE-4217-B898-08F244664A91}" type="datetimeFigureOut">
              <a:rPr lang="en-US" smtClean="0"/>
              <a:t>6/19/2024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AB514F-6FA6-4D02-966B-87606A6C3670}" type="slidenum">
              <a:rPr lang="en-US" smtClean="0"/>
              <a:t>‹#›</a:t>
            </a:fld>
            <a:endParaRPr lang="en-US"/>
          </a:p>
        </p:txBody>
      </p:sp>
    </p:spTree>
    <p:extLst>
      <p:ext uri="{BB962C8B-B14F-4D97-AF65-F5344CB8AC3E}">
        <p14:creationId xmlns:p14="http://schemas.microsoft.com/office/powerpoint/2010/main" val="14453713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6C4F3DB-8FFF-4165-4738-C2F83F4062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4559A70E-93A4-A537-9D5E-6F1230AD53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FDD7B14F-37B5-56F5-4860-C68A66EB291E}"/>
              </a:ext>
            </a:extLst>
          </p:cNvPr>
          <p:cNvSpPr>
            <a:spLocks noGrp="1"/>
          </p:cNvSpPr>
          <p:nvPr>
            <p:ph type="dt" sz="half" idx="10"/>
          </p:nvPr>
        </p:nvSpPr>
        <p:spPr/>
        <p:txBody>
          <a:bodyPr/>
          <a:lstStyle/>
          <a:p>
            <a:fld id="{CE041361-1E27-413B-873A-D60154F109E0}" type="datetimeFigureOut">
              <a:rPr lang="en-US" smtClean="0"/>
              <a:t>6/19/2024</a:t>
            </a:fld>
            <a:endParaRPr lang="en-US"/>
          </a:p>
        </p:txBody>
      </p:sp>
      <p:sp>
        <p:nvSpPr>
          <p:cNvPr id="5" name="Footer Placeholder 4">
            <a:extLst>
              <a:ext uri="{FF2B5EF4-FFF2-40B4-BE49-F238E27FC236}">
                <a16:creationId xmlns="" xmlns:a16="http://schemas.microsoft.com/office/drawing/2014/main" id="{2FE7FFE0-5853-9F6E-E4A8-08ED58880B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F96775D2-7066-51BA-F736-724DA62259F8}"/>
              </a:ext>
            </a:extLst>
          </p:cNvPr>
          <p:cNvSpPr>
            <a:spLocks noGrp="1"/>
          </p:cNvSpPr>
          <p:nvPr>
            <p:ph type="sldNum" sz="quarter" idx="12"/>
          </p:nvPr>
        </p:nvSpPr>
        <p:spPr/>
        <p:txBody>
          <a:bodyPr/>
          <a:lstStyle/>
          <a:p>
            <a:fld id="{F3A374E4-DA86-4860-AE0D-9269EA6569FD}" type="slidenum">
              <a:rPr lang="en-US" smtClean="0"/>
              <a:t>‹#›</a:t>
            </a:fld>
            <a:endParaRPr lang="en-US"/>
          </a:p>
        </p:txBody>
      </p:sp>
    </p:spTree>
    <p:extLst>
      <p:ext uri="{BB962C8B-B14F-4D97-AF65-F5344CB8AC3E}">
        <p14:creationId xmlns:p14="http://schemas.microsoft.com/office/powerpoint/2010/main" val="1111984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18CDBF3-63C2-2343-8BB7-F50099D24A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C514A991-E544-23EF-59CB-B48C84966C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CF0B9DB-0422-B42E-16E9-4D6F5585472D}"/>
              </a:ext>
            </a:extLst>
          </p:cNvPr>
          <p:cNvSpPr>
            <a:spLocks noGrp="1"/>
          </p:cNvSpPr>
          <p:nvPr>
            <p:ph type="dt" sz="half" idx="10"/>
          </p:nvPr>
        </p:nvSpPr>
        <p:spPr/>
        <p:txBody>
          <a:bodyPr/>
          <a:lstStyle/>
          <a:p>
            <a:fld id="{CE041361-1E27-413B-873A-D60154F109E0}" type="datetimeFigureOut">
              <a:rPr lang="en-US" smtClean="0"/>
              <a:t>6/19/2024</a:t>
            </a:fld>
            <a:endParaRPr lang="en-US"/>
          </a:p>
        </p:txBody>
      </p:sp>
      <p:sp>
        <p:nvSpPr>
          <p:cNvPr id="5" name="Footer Placeholder 4">
            <a:extLst>
              <a:ext uri="{FF2B5EF4-FFF2-40B4-BE49-F238E27FC236}">
                <a16:creationId xmlns="" xmlns:a16="http://schemas.microsoft.com/office/drawing/2014/main" id="{B31B5B28-A64E-3D25-0D57-ABF8B29728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335A3278-67F9-60C3-EF9E-D4D5EB5784D8}"/>
              </a:ext>
            </a:extLst>
          </p:cNvPr>
          <p:cNvSpPr>
            <a:spLocks noGrp="1"/>
          </p:cNvSpPr>
          <p:nvPr>
            <p:ph type="sldNum" sz="quarter" idx="12"/>
          </p:nvPr>
        </p:nvSpPr>
        <p:spPr/>
        <p:txBody>
          <a:bodyPr/>
          <a:lstStyle/>
          <a:p>
            <a:fld id="{F3A374E4-DA86-4860-AE0D-9269EA6569FD}" type="slidenum">
              <a:rPr lang="en-US" smtClean="0"/>
              <a:t>‹#›</a:t>
            </a:fld>
            <a:endParaRPr lang="en-US"/>
          </a:p>
        </p:txBody>
      </p:sp>
    </p:spTree>
    <p:extLst>
      <p:ext uri="{BB962C8B-B14F-4D97-AF65-F5344CB8AC3E}">
        <p14:creationId xmlns:p14="http://schemas.microsoft.com/office/powerpoint/2010/main" val="4204923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7CC9D4F6-2FD5-81B0-F099-DF09A4D575F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4684A2C3-76F9-6208-D037-45FD3B3CAA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176F11DF-537D-2AFF-4B06-1555655098D8}"/>
              </a:ext>
            </a:extLst>
          </p:cNvPr>
          <p:cNvSpPr>
            <a:spLocks noGrp="1"/>
          </p:cNvSpPr>
          <p:nvPr>
            <p:ph type="dt" sz="half" idx="10"/>
          </p:nvPr>
        </p:nvSpPr>
        <p:spPr/>
        <p:txBody>
          <a:bodyPr/>
          <a:lstStyle/>
          <a:p>
            <a:fld id="{CE041361-1E27-413B-873A-D60154F109E0}" type="datetimeFigureOut">
              <a:rPr lang="en-US" smtClean="0"/>
              <a:t>6/19/2024</a:t>
            </a:fld>
            <a:endParaRPr lang="en-US"/>
          </a:p>
        </p:txBody>
      </p:sp>
      <p:sp>
        <p:nvSpPr>
          <p:cNvPr id="5" name="Footer Placeholder 4">
            <a:extLst>
              <a:ext uri="{FF2B5EF4-FFF2-40B4-BE49-F238E27FC236}">
                <a16:creationId xmlns="" xmlns:a16="http://schemas.microsoft.com/office/drawing/2014/main" id="{75BEDECB-EC93-D9D2-3B86-43DC84E720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5B08180A-D811-050B-E86C-795A0FA4268F}"/>
              </a:ext>
            </a:extLst>
          </p:cNvPr>
          <p:cNvSpPr>
            <a:spLocks noGrp="1"/>
          </p:cNvSpPr>
          <p:nvPr>
            <p:ph type="sldNum" sz="quarter" idx="12"/>
          </p:nvPr>
        </p:nvSpPr>
        <p:spPr/>
        <p:txBody>
          <a:bodyPr/>
          <a:lstStyle/>
          <a:p>
            <a:fld id="{F3A374E4-DA86-4860-AE0D-9269EA6569FD}" type="slidenum">
              <a:rPr lang="en-US" smtClean="0"/>
              <a:t>‹#›</a:t>
            </a:fld>
            <a:endParaRPr lang="en-US"/>
          </a:p>
        </p:txBody>
      </p:sp>
    </p:spTree>
    <p:extLst>
      <p:ext uri="{BB962C8B-B14F-4D97-AF65-F5344CB8AC3E}">
        <p14:creationId xmlns:p14="http://schemas.microsoft.com/office/powerpoint/2010/main" val="2149928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7521D96-108D-6E80-AF45-3AF84EDB2D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6D750038-0241-C3A6-D56D-E24E00C4576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A6C102FC-3B08-91F4-EF17-5ED8FFF151E5}"/>
              </a:ext>
            </a:extLst>
          </p:cNvPr>
          <p:cNvSpPr>
            <a:spLocks noGrp="1"/>
          </p:cNvSpPr>
          <p:nvPr>
            <p:ph type="dt" sz="half" idx="10"/>
          </p:nvPr>
        </p:nvSpPr>
        <p:spPr/>
        <p:txBody>
          <a:bodyPr/>
          <a:lstStyle/>
          <a:p>
            <a:fld id="{CE041361-1E27-413B-873A-D60154F109E0}" type="datetimeFigureOut">
              <a:rPr lang="en-US" smtClean="0"/>
              <a:t>6/19/2024</a:t>
            </a:fld>
            <a:endParaRPr lang="en-US"/>
          </a:p>
        </p:txBody>
      </p:sp>
      <p:sp>
        <p:nvSpPr>
          <p:cNvPr id="5" name="Footer Placeholder 4">
            <a:extLst>
              <a:ext uri="{FF2B5EF4-FFF2-40B4-BE49-F238E27FC236}">
                <a16:creationId xmlns="" xmlns:a16="http://schemas.microsoft.com/office/drawing/2014/main" id="{BB6509C7-E89C-35C9-5391-DFB4EAD182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70A4AA99-6FCA-2675-6749-9E082876B076}"/>
              </a:ext>
            </a:extLst>
          </p:cNvPr>
          <p:cNvSpPr>
            <a:spLocks noGrp="1"/>
          </p:cNvSpPr>
          <p:nvPr>
            <p:ph type="sldNum" sz="quarter" idx="12"/>
          </p:nvPr>
        </p:nvSpPr>
        <p:spPr/>
        <p:txBody>
          <a:bodyPr/>
          <a:lstStyle/>
          <a:p>
            <a:fld id="{F3A374E4-DA86-4860-AE0D-9269EA6569FD}" type="slidenum">
              <a:rPr lang="en-US" smtClean="0"/>
              <a:t>‹#›</a:t>
            </a:fld>
            <a:endParaRPr lang="en-US"/>
          </a:p>
        </p:txBody>
      </p:sp>
    </p:spTree>
    <p:extLst>
      <p:ext uri="{BB962C8B-B14F-4D97-AF65-F5344CB8AC3E}">
        <p14:creationId xmlns:p14="http://schemas.microsoft.com/office/powerpoint/2010/main" val="2047865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7CF222C-1F24-AE39-7794-AF028FF95A6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D896793A-A7DB-D3E5-609B-C0222E25EA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9151B0B3-07E8-2A01-7D6C-212ADEA87ACA}"/>
              </a:ext>
            </a:extLst>
          </p:cNvPr>
          <p:cNvSpPr>
            <a:spLocks noGrp="1"/>
          </p:cNvSpPr>
          <p:nvPr>
            <p:ph type="dt" sz="half" idx="10"/>
          </p:nvPr>
        </p:nvSpPr>
        <p:spPr/>
        <p:txBody>
          <a:bodyPr/>
          <a:lstStyle/>
          <a:p>
            <a:fld id="{CE041361-1E27-413B-873A-D60154F109E0}" type="datetimeFigureOut">
              <a:rPr lang="en-US" smtClean="0"/>
              <a:t>6/19/2024</a:t>
            </a:fld>
            <a:endParaRPr lang="en-US"/>
          </a:p>
        </p:txBody>
      </p:sp>
      <p:sp>
        <p:nvSpPr>
          <p:cNvPr id="5" name="Footer Placeholder 4">
            <a:extLst>
              <a:ext uri="{FF2B5EF4-FFF2-40B4-BE49-F238E27FC236}">
                <a16:creationId xmlns="" xmlns:a16="http://schemas.microsoft.com/office/drawing/2014/main" id="{25E94CDF-2633-2D17-AEF1-AA2D7A1EF8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64534362-F35F-862A-39CE-FD62DB1F6A33}"/>
              </a:ext>
            </a:extLst>
          </p:cNvPr>
          <p:cNvSpPr>
            <a:spLocks noGrp="1"/>
          </p:cNvSpPr>
          <p:nvPr>
            <p:ph type="sldNum" sz="quarter" idx="12"/>
          </p:nvPr>
        </p:nvSpPr>
        <p:spPr/>
        <p:txBody>
          <a:bodyPr/>
          <a:lstStyle/>
          <a:p>
            <a:fld id="{F3A374E4-DA86-4860-AE0D-9269EA6569FD}" type="slidenum">
              <a:rPr lang="en-US" smtClean="0"/>
              <a:t>‹#›</a:t>
            </a:fld>
            <a:endParaRPr lang="en-US"/>
          </a:p>
        </p:txBody>
      </p:sp>
    </p:spTree>
    <p:extLst>
      <p:ext uri="{BB962C8B-B14F-4D97-AF65-F5344CB8AC3E}">
        <p14:creationId xmlns:p14="http://schemas.microsoft.com/office/powerpoint/2010/main" val="1073744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922E864-E399-82C6-AE5B-24054B17B5F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C06DD557-81B8-9E98-3E69-4ACDCB29F88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7B99897A-9C6F-2F4F-0CC6-500C31AD88A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62C7E2B1-C2F8-036A-D50D-A7127DCC616D}"/>
              </a:ext>
            </a:extLst>
          </p:cNvPr>
          <p:cNvSpPr>
            <a:spLocks noGrp="1"/>
          </p:cNvSpPr>
          <p:nvPr>
            <p:ph type="dt" sz="half" idx="10"/>
          </p:nvPr>
        </p:nvSpPr>
        <p:spPr/>
        <p:txBody>
          <a:bodyPr/>
          <a:lstStyle/>
          <a:p>
            <a:fld id="{CE041361-1E27-413B-873A-D60154F109E0}" type="datetimeFigureOut">
              <a:rPr lang="en-US" smtClean="0"/>
              <a:t>6/19/2024</a:t>
            </a:fld>
            <a:endParaRPr lang="en-US"/>
          </a:p>
        </p:txBody>
      </p:sp>
      <p:sp>
        <p:nvSpPr>
          <p:cNvPr id="6" name="Footer Placeholder 5">
            <a:extLst>
              <a:ext uri="{FF2B5EF4-FFF2-40B4-BE49-F238E27FC236}">
                <a16:creationId xmlns="" xmlns:a16="http://schemas.microsoft.com/office/drawing/2014/main" id="{81511B01-F2FB-204F-10C9-13F651EF1F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DE570094-05CC-C05B-EAB8-FA772B7EF444}"/>
              </a:ext>
            </a:extLst>
          </p:cNvPr>
          <p:cNvSpPr>
            <a:spLocks noGrp="1"/>
          </p:cNvSpPr>
          <p:nvPr>
            <p:ph type="sldNum" sz="quarter" idx="12"/>
          </p:nvPr>
        </p:nvSpPr>
        <p:spPr/>
        <p:txBody>
          <a:bodyPr/>
          <a:lstStyle/>
          <a:p>
            <a:fld id="{F3A374E4-DA86-4860-AE0D-9269EA6569FD}" type="slidenum">
              <a:rPr lang="en-US" smtClean="0"/>
              <a:t>‹#›</a:t>
            </a:fld>
            <a:endParaRPr lang="en-US"/>
          </a:p>
        </p:txBody>
      </p:sp>
    </p:spTree>
    <p:extLst>
      <p:ext uri="{BB962C8B-B14F-4D97-AF65-F5344CB8AC3E}">
        <p14:creationId xmlns:p14="http://schemas.microsoft.com/office/powerpoint/2010/main" val="2998971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C0AAC81-1D4F-408C-0E13-CCF166D827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4703BE49-CF34-DE60-ABAD-AEC2978A69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C10F4AF0-2233-286D-5BBE-FF352D87832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2D5F3DF8-ED10-27B1-EF39-40A35452A8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C1CC54AE-419C-51EB-D03A-B645DD058DA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A3D4D918-5AE3-90E0-A91B-C1313B80C23E}"/>
              </a:ext>
            </a:extLst>
          </p:cNvPr>
          <p:cNvSpPr>
            <a:spLocks noGrp="1"/>
          </p:cNvSpPr>
          <p:nvPr>
            <p:ph type="dt" sz="half" idx="10"/>
          </p:nvPr>
        </p:nvSpPr>
        <p:spPr/>
        <p:txBody>
          <a:bodyPr/>
          <a:lstStyle/>
          <a:p>
            <a:fld id="{CE041361-1E27-413B-873A-D60154F109E0}" type="datetimeFigureOut">
              <a:rPr lang="en-US" smtClean="0"/>
              <a:t>6/19/2024</a:t>
            </a:fld>
            <a:endParaRPr lang="en-US"/>
          </a:p>
        </p:txBody>
      </p:sp>
      <p:sp>
        <p:nvSpPr>
          <p:cNvPr id="8" name="Footer Placeholder 7">
            <a:extLst>
              <a:ext uri="{FF2B5EF4-FFF2-40B4-BE49-F238E27FC236}">
                <a16:creationId xmlns="" xmlns:a16="http://schemas.microsoft.com/office/drawing/2014/main" id="{033CA20E-06FB-49EC-72B6-F4F0E82B9D1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9564824D-1087-22CC-0B17-EC3A01C05A57}"/>
              </a:ext>
            </a:extLst>
          </p:cNvPr>
          <p:cNvSpPr>
            <a:spLocks noGrp="1"/>
          </p:cNvSpPr>
          <p:nvPr>
            <p:ph type="sldNum" sz="quarter" idx="12"/>
          </p:nvPr>
        </p:nvSpPr>
        <p:spPr/>
        <p:txBody>
          <a:bodyPr/>
          <a:lstStyle/>
          <a:p>
            <a:fld id="{F3A374E4-DA86-4860-AE0D-9269EA6569FD}" type="slidenum">
              <a:rPr lang="en-US" smtClean="0"/>
              <a:t>‹#›</a:t>
            </a:fld>
            <a:endParaRPr lang="en-US"/>
          </a:p>
        </p:txBody>
      </p:sp>
    </p:spTree>
    <p:extLst>
      <p:ext uri="{BB962C8B-B14F-4D97-AF65-F5344CB8AC3E}">
        <p14:creationId xmlns:p14="http://schemas.microsoft.com/office/powerpoint/2010/main" val="1537049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EFB70DA-AFD9-FBCF-AFAC-C4095DDFFF3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A1E6A4A0-9869-B21A-0FF9-352A47338641}"/>
              </a:ext>
            </a:extLst>
          </p:cNvPr>
          <p:cNvSpPr>
            <a:spLocks noGrp="1"/>
          </p:cNvSpPr>
          <p:nvPr>
            <p:ph type="dt" sz="half" idx="10"/>
          </p:nvPr>
        </p:nvSpPr>
        <p:spPr/>
        <p:txBody>
          <a:bodyPr/>
          <a:lstStyle/>
          <a:p>
            <a:fld id="{CE041361-1E27-413B-873A-D60154F109E0}" type="datetimeFigureOut">
              <a:rPr lang="en-US" smtClean="0"/>
              <a:t>6/19/2024</a:t>
            </a:fld>
            <a:endParaRPr lang="en-US"/>
          </a:p>
        </p:txBody>
      </p:sp>
      <p:sp>
        <p:nvSpPr>
          <p:cNvPr id="4" name="Footer Placeholder 3">
            <a:extLst>
              <a:ext uri="{FF2B5EF4-FFF2-40B4-BE49-F238E27FC236}">
                <a16:creationId xmlns="" xmlns:a16="http://schemas.microsoft.com/office/drawing/2014/main" id="{49CD91BC-2CC4-0423-B6EC-D93981DC6C6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1F906129-315B-7A35-3504-4F8D1AC9FD12}"/>
              </a:ext>
            </a:extLst>
          </p:cNvPr>
          <p:cNvSpPr>
            <a:spLocks noGrp="1"/>
          </p:cNvSpPr>
          <p:nvPr>
            <p:ph type="sldNum" sz="quarter" idx="12"/>
          </p:nvPr>
        </p:nvSpPr>
        <p:spPr/>
        <p:txBody>
          <a:bodyPr/>
          <a:lstStyle/>
          <a:p>
            <a:fld id="{F3A374E4-DA86-4860-AE0D-9269EA6569FD}" type="slidenum">
              <a:rPr lang="en-US" smtClean="0"/>
              <a:t>‹#›</a:t>
            </a:fld>
            <a:endParaRPr lang="en-US"/>
          </a:p>
        </p:txBody>
      </p:sp>
    </p:spTree>
    <p:extLst>
      <p:ext uri="{BB962C8B-B14F-4D97-AF65-F5344CB8AC3E}">
        <p14:creationId xmlns:p14="http://schemas.microsoft.com/office/powerpoint/2010/main" val="1249814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9FF0DEF3-5BE5-5440-4AC9-35FA527B375A}"/>
              </a:ext>
            </a:extLst>
          </p:cNvPr>
          <p:cNvSpPr>
            <a:spLocks noGrp="1"/>
          </p:cNvSpPr>
          <p:nvPr>
            <p:ph type="dt" sz="half" idx="10"/>
          </p:nvPr>
        </p:nvSpPr>
        <p:spPr/>
        <p:txBody>
          <a:bodyPr/>
          <a:lstStyle/>
          <a:p>
            <a:fld id="{CE041361-1E27-413B-873A-D60154F109E0}" type="datetimeFigureOut">
              <a:rPr lang="en-US" smtClean="0"/>
              <a:t>6/19/2024</a:t>
            </a:fld>
            <a:endParaRPr lang="en-US"/>
          </a:p>
        </p:txBody>
      </p:sp>
      <p:sp>
        <p:nvSpPr>
          <p:cNvPr id="3" name="Footer Placeholder 2">
            <a:extLst>
              <a:ext uri="{FF2B5EF4-FFF2-40B4-BE49-F238E27FC236}">
                <a16:creationId xmlns="" xmlns:a16="http://schemas.microsoft.com/office/drawing/2014/main" id="{FA58CA92-D376-D967-D182-623D18F359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99FF6D66-157E-D980-B5FD-D74E43D2041A}"/>
              </a:ext>
            </a:extLst>
          </p:cNvPr>
          <p:cNvSpPr>
            <a:spLocks noGrp="1"/>
          </p:cNvSpPr>
          <p:nvPr>
            <p:ph type="sldNum" sz="quarter" idx="12"/>
          </p:nvPr>
        </p:nvSpPr>
        <p:spPr/>
        <p:txBody>
          <a:bodyPr/>
          <a:lstStyle/>
          <a:p>
            <a:fld id="{F3A374E4-DA86-4860-AE0D-9269EA6569FD}" type="slidenum">
              <a:rPr lang="en-US" smtClean="0"/>
              <a:t>‹#›</a:t>
            </a:fld>
            <a:endParaRPr lang="en-US"/>
          </a:p>
        </p:txBody>
      </p:sp>
    </p:spTree>
    <p:extLst>
      <p:ext uri="{BB962C8B-B14F-4D97-AF65-F5344CB8AC3E}">
        <p14:creationId xmlns:p14="http://schemas.microsoft.com/office/powerpoint/2010/main" val="2033837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5727906-A268-1650-1340-3764ACF01A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7D1C65D6-1975-EE32-99AA-66BCB1BB89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4FA45337-FEF3-FDF6-47C4-990BA5C232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F57F60E5-55B5-7B8A-8516-2037CB658F51}"/>
              </a:ext>
            </a:extLst>
          </p:cNvPr>
          <p:cNvSpPr>
            <a:spLocks noGrp="1"/>
          </p:cNvSpPr>
          <p:nvPr>
            <p:ph type="dt" sz="half" idx="10"/>
          </p:nvPr>
        </p:nvSpPr>
        <p:spPr/>
        <p:txBody>
          <a:bodyPr/>
          <a:lstStyle/>
          <a:p>
            <a:fld id="{CE041361-1E27-413B-873A-D60154F109E0}" type="datetimeFigureOut">
              <a:rPr lang="en-US" smtClean="0"/>
              <a:t>6/19/2024</a:t>
            </a:fld>
            <a:endParaRPr lang="en-US"/>
          </a:p>
        </p:txBody>
      </p:sp>
      <p:sp>
        <p:nvSpPr>
          <p:cNvPr id="6" name="Footer Placeholder 5">
            <a:extLst>
              <a:ext uri="{FF2B5EF4-FFF2-40B4-BE49-F238E27FC236}">
                <a16:creationId xmlns="" xmlns:a16="http://schemas.microsoft.com/office/drawing/2014/main" id="{8417D608-ABCB-DC71-B0B8-B4ED93FF5F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F1EED155-3277-2CC6-870F-D5340CCF3B88}"/>
              </a:ext>
            </a:extLst>
          </p:cNvPr>
          <p:cNvSpPr>
            <a:spLocks noGrp="1"/>
          </p:cNvSpPr>
          <p:nvPr>
            <p:ph type="sldNum" sz="quarter" idx="12"/>
          </p:nvPr>
        </p:nvSpPr>
        <p:spPr/>
        <p:txBody>
          <a:bodyPr/>
          <a:lstStyle/>
          <a:p>
            <a:fld id="{F3A374E4-DA86-4860-AE0D-9269EA6569FD}" type="slidenum">
              <a:rPr lang="en-US" smtClean="0"/>
              <a:t>‹#›</a:t>
            </a:fld>
            <a:endParaRPr lang="en-US"/>
          </a:p>
        </p:txBody>
      </p:sp>
    </p:spTree>
    <p:extLst>
      <p:ext uri="{BB962C8B-B14F-4D97-AF65-F5344CB8AC3E}">
        <p14:creationId xmlns:p14="http://schemas.microsoft.com/office/powerpoint/2010/main" val="2690414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85D5A23-75F2-548A-BD36-29023A506D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57AED3EA-5F34-1713-C8FE-E3C9939B65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2D6A822A-7D1B-267C-B7FC-82DA970CED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5D13EACB-2409-80D9-E679-72EFC37E6DCE}"/>
              </a:ext>
            </a:extLst>
          </p:cNvPr>
          <p:cNvSpPr>
            <a:spLocks noGrp="1"/>
          </p:cNvSpPr>
          <p:nvPr>
            <p:ph type="dt" sz="half" idx="10"/>
          </p:nvPr>
        </p:nvSpPr>
        <p:spPr/>
        <p:txBody>
          <a:bodyPr/>
          <a:lstStyle/>
          <a:p>
            <a:fld id="{CE041361-1E27-413B-873A-D60154F109E0}" type="datetimeFigureOut">
              <a:rPr lang="en-US" smtClean="0"/>
              <a:t>6/19/2024</a:t>
            </a:fld>
            <a:endParaRPr lang="en-US"/>
          </a:p>
        </p:txBody>
      </p:sp>
      <p:sp>
        <p:nvSpPr>
          <p:cNvPr id="6" name="Footer Placeholder 5">
            <a:extLst>
              <a:ext uri="{FF2B5EF4-FFF2-40B4-BE49-F238E27FC236}">
                <a16:creationId xmlns="" xmlns:a16="http://schemas.microsoft.com/office/drawing/2014/main" id="{D9A672D1-0264-447D-3EE5-80181CCE71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F1B8D904-4309-DECB-0719-47584394361C}"/>
              </a:ext>
            </a:extLst>
          </p:cNvPr>
          <p:cNvSpPr>
            <a:spLocks noGrp="1"/>
          </p:cNvSpPr>
          <p:nvPr>
            <p:ph type="sldNum" sz="quarter" idx="12"/>
          </p:nvPr>
        </p:nvSpPr>
        <p:spPr/>
        <p:txBody>
          <a:bodyPr/>
          <a:lstStyle/>
          <a:p>
            <a:fld id="{F3A374E4-DA86-4860-AE0D-9269EA6569FD}" type="slidenum">
              <a:rPr lang="en-US" smtClean="0"/>
              <a:t>‹#›</a:t>
            </a:fld>
            <a:endParaRPr lang="en-US"/>
          </a:p>
        </p:txBody>
      </p:sp>
    </p:spTree>
    <p:extLst>
      <p:ext uri="{BB962C8B-B14F-4D97-AF65-F5344CB8AC3E}">
        <p14:creationId xmlns:p14="http://schemas.microsoft.com/office/powerpoint/2010/main" val="3842430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D9D2EDF1-4264-E030-D6BA-C4A17C7583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38339635-ED29-83FE-0CE4-F8D60A7831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90FD5180-0444-A0F0-3CF0-E36F90AA6C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041361-1E27-413B-873A-D60154F109E0}" type="datetimeFigureOut">
              <a:rPr lang="en-US" smtClean="0"/>
              <a:t>6/19/2024</a:t>
            </a:fld>
            <a:endParaRPr lang="en-US"/>
          </a:p>
        </p:txBody>
      </p:sp>
      <p:sp>
        <p:nvSpPr>
          <p:cNvPr id="5" name="Footer Placeholder 4">
            <a:extLst>
              <a:ext uri="{FF2B5EF4-FFF2-40B4-BE49-F238E27FC236}">
                <a16:creationId xmlns="" xmlns:a16="http://schemas.microsoft.com/office/drawing/2014/main" id="{056FBC5E-C746-C459-1967-87750C8111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A561A481-7526-DA91-2C06-5A9FFE25E7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A374E4-DA86-4860-AE0D-9269EA6569FD}" type="slidenum">
              <a:rPr lang="en-US" smtClean="0"/>
              <a:t>‹#›</a:t>
            </a:fld>
            <a:endParaRPr lang="en-US"/>
          </a:p>
        </p:txBody>
      </p:sp>
    </p:spTree>
    <p:extLst>
      <p:ext uri="{BB962C8B-B14F-4D97-AF65-F5344CB8AC3E}">
        <p14:creationId xmlns:p14="http://schemas.microsoft.com/office/powerpoint/2010/main" val="33616102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mailto:poamanze@gmail.com" TargetMode="External"/><Relationship Id="rId2" Type="http://schemas.openxmlformats.org/officeDocument/2006/relationships/hyperlink" Target="mailto:amanzep@babcock.edu.ng" TargetMode="External"/><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pPr algn="ctr"/>
            <a:r>
              <a:rPr lang="en-US" dirty="0" smtClean="0">
                <a:latin typeface="Bernard MT Condensed" panose="02050806060905020404" pitchFamily="18" charset="0"/>
              </a:rPr>
              <a:t/>
            </a:r>
            <a:br>
              <a:rPr lang="en-US" dirty="0" smtClean="0">
                <a:latin typeface="Bernard MT Condensed" panose="02050806060905020404" pitchFamily="18" charset="0"/>
              </a:rPr>
            </a:br>
            <a:r>
              <a:rPr lang="en-US" dirty="0" smtClean="0">
                <a:latin typeface="Bernard MT Condensed" panose="02050806060905020404" pitchFamily="18" charset="0"/>
              </a:rPr>
              <a:t>GOODWILL </a:t>
            </a:r>
            <a:r>
              <a:rPr lang="en-US" dirty="0">
                <a:latin typeface="Bernard MT Condensed" panose="02050806060905020404" pitchFamily="18" charset="0"/>
              </a:rPr>
              <a:t>MESSAGE FROM THE </a:t>
            </a:r>
            <a:r>
              <a:rPr lang="en-US" dirty="0" smtClean="0">
                <a:latin typeface="Bernard MT Condensed" panose="02050806060905020404" pitchFamily="18" charset="0"/>
              </a:rPr>
              <a:t>DEPUTY VICE CHANCELLOR </a:t>
            </a:r>
            <a:r>
              <a:rPr lang="en-US" dirty="0">
                <a:latin typeface="Bernard MT Condensed" panose="02050806060905020404" pitchFamily="18" charset="0"/>
              </a:rPr>
              <a:t>FOR ACADEMIC ADMINSTRATION</a:t>
            </a:r>
            <a:r>
              <a:rPr lang="en-US" dirty="0"/>
              <a:t/>
            </a:r>
            <a:br>
              <a:rPr lang="en-US" dirty="0"/>
            </a:b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sz="3800" dirty="0">
                <a:latin typeface="Bernard MT Condensed" panose="02050806060905020404" pitchFamily="18" charset="0"/>
              </a:rPr>
              <a:t>PROTOCOLS: </a:t>
            </a:r>
          </a:p>
          <a:p>
            <a:pPr marL="0" indent="0">
              <a:buNone/>
            </a:pPr>
            <a:r>
              <a:rPr lang="en-US" dirty="0">
                <a:latin typeface="Bernard MT Condensed" panose="02050806060905020404" pitchFamily="18" charset="0"/>
              </a:rPr>
              <a:t>The President/Vice Chancellor of BU, Prof. </a:t>
            </a:r>
            <a:r>
              <a:rPr lang="en-US" dirty="0" err="1">
                <a:latin typeface="Bernard MT Condensed" panose="02050806060905020404" pitchFamily="18" charset="0"/>
              </a:rPr>
              <a:t>Ademola</a:t>
            </a:r>
            <a:r>
              <a:rPr lang="en-US" dirty="0">
                <a:latin typeface="Bernard MT Condensed" panose="02050806060905020404" pitchFamily="18" charset="0"/>
              </a:rPr>
              <a:t> Stephen </a:t>
            </a:r>
            <a:r>
              <a:rPr lang="en-US" dirty="0" err="1">
                <a:latin typeface="Bernard MT Condensed" panose="02050806060905020404" pitchFamily="18" charset="0"/>
              </a:rPr>
              <a:t>Tayo</a:t>
            </a:r>
            <a:r>
              <a:rPr lang="en-US" dirty="0">
                <a:latin typeface="Bernard MT Condensed" panose="02050806060905020404" pitchFamily="18" charset="0"/>
              </a:rPr>
              <a:t>,</a:t>
            </a:r>
          </a:p>
          <a:p>
            <a:pPr marL="0" indent="0">
              <a:buNone/>
            </a:pPr>
            <a:r>
              <a:rPr lang="en-US" dirty="0">
                <a:latin typeface="Bernard MT Condensed" panose="02050806060905020404" pitchFamily="18" charset="0"/>
              </a:rPr>
              <a:t>Other Principal Officers/Associate Principal Officers of BU</a:t>
            </a:r>
          </a:p>
          <a:p>
            <a:pPr marL="0" indent="0">
              <a:buNone/>
            </a:pPr>
            <a:r>
              <a:rPr lang="en-US" dirty="0">
                <a:latin typeface="Bernard MT Condensed" panose="02050806060905020404" pitchFamily="18" charset="0"/>
              </a:rPr>
              <a:t>The Dean, staff &amp; faculty members of the School of Nursing</a:t>
            </a:r>
          </a:p>
          <a:p>
            <a:pPr marL="0" indent="0">
              <a:buNone/>
            </a:pPr>
            <a:r>
              <a:rPr lang="en-US" dirty="0">
                <a:latin typeface="Bernard MT Condensed" panose="02050806060905020404" pitchFamily="18" charset="0"/>
              </a:rPr>
              <a:t>Provosts of Colleges, Deans of Schools &amp; Heads of </a:t>
            </a:r>
            <a:r>
              <a:rPr lang="en-US" dirty="0" smtClean="0">
                <a:latin typeface="Bernard MT Condensed" panose="02050806060905020404" pitchFamily="18" charset="0"/>
              </a:rPr>
              <a:t>Departments</a:t>
            </a:r>
          </a:p>
          <a:p>
            <a:pPr marL="0" indent="0">
              <a:buNone/>
            </a:pPr>
            <a:r>
              <a:rPr lang="en-US" dirty="0" smtClean="0">
                <a:latin typeface="Bernard MT Condensed" panose="02050806060905020404" pitchFamily="18" charset="0"/>
              </a:rPr>
              <a:t>Secretary General/Chief Executive Officer of the Nursing and Midwifery Council of Nigeria </a:t>
            </a:r>
          </a:p>
          <a:p>
            <a:pPr marL="0" indent="0">
              <a:buNone/>
            </a:pPr>
            <a:r>
              <a:rPr lang="en-US" dirty="0" smtClean="0">
                <a:latin typeface="Bernard MT Condensed" panose="02050806060905020404" pitchFamily="18" charset="0"/>
              </a:rPr>
              <a:t>Our facilitators from the United State of America</a:t>
            </a:r>
            <a:endParaRPr lang="en-US" dirty="0">
              <a:latin typeface="Bernard MT Condensed" panose="02050806060905020404" pitchFamily="18" charset="0"/>
            </a:endParaRPr>
          </a:p>
          <a:p>
            <a:pPr marL="0" indent="0">
              <a:buNone/>
            </a:pPr>
            <a:r>
              <a:rPr lang="en-US" dirty="0">
                <a:latin typeface="Bernard MT Condensed" panose="02050806060905020404" pitchFamily="18" charset="0"/>
              </a:rPr>
              <a:t>Permanent Secretary, </a:t>
            </a:r>
            <a:r>
              <a:rPr lang="en-US" dirty="0" err="1">
                <a:latin typeface="Bernard MT Condensed" panose="02050806060905020404" pitchFamily="18" charset="0"/>
              </a:rPr>
              <a:t>Ogun</a:t>
            </a:r>
            <a:r>
              <a:rPr lang="en-US" dirty="0">
                <a:latin typeface="Bernard MT Condensed" panose="02050806060905020404" pitchFamily="18" charset="0"/>
              </a:rPr>
              <a:t> State Ministry of Health, </a:t>
            </a:r>
          </a:p>
          <a:p>
            <a:pPr marL="0" indent="0">
              <a:buNone/>
            </a:pPr>
            <a:r>
              <a:rPr lang="en-US" dirty="0">
                <a:latin typeface="Bernard MT Condensed" panose="02050806060905020404" pitchFamily="18" charset="0"/>
              </a:rPr>
              <a:t>Permanent Secretary, </a:t>
            </a:r>
            <a:r>
              <a:rPr lang="en-US" dirty="0" err="1">
                <a:latin typeface="Bernard MT Condensed" panose="02050806060905020404" pitchFamily="18" charset="0"/>
              </a:rPr>
              <a:t>Ogun</a:t>
            </a:r>
            <a:r>
              <a:rPr lang="en-US" dirty="0">
                <a:latin typeface="Bernard MT Condensed" panose="02050806060905020404" pitchFamily="18" charset="0"/>
              </a:rPr>
              <a:t> State Hospitals’ Management Board, </a:t>
            </a:r>
          </a:p>
          <a:p>
            <a:pPr marL="0" indent="0">
              <a:buNone/>
            </a:pPr>
            <a:r>
              <a:rPr lang="en-US" dirty="0">
                <a:latin typeface="Bernard MT Condensed" panose="02050806060905020404" pitchFamily="18" charset="0"/>
              </a:rPr>
              <a:t>Executive Secretary, </a:t>
            </a:r>
            <a:r>
              <a:rPr lang="en-US" dirty="0" err="1">
                <a:latin typeface="Bernard MT Condensed" panose="02050806060905020404" pitchFamily="18" charset="0"/>
              </a:rPr>
              <a:t>Ogun</a:t>
            </a:r>
            <a:r>
              <a:rPr lang="en-US" dirty="0">
                <a:latin typeface="Bernard MT Condensed" panose="02050806060905020404" pitchFamily="18" charset="0"/>
              </a:rPr>
              <a:t> State Primary Health Board,</a:t>
            </a:r>
          </a:p>
          <a:p>
            <a:pPr marL="0" indent="0">
              <a:buNone/>
            </a:pPr>
            <a:r>
              <a:rPr lang="en-US" dirty="0">
                <a:latin typeface="Bernard MT Condensed" panose="02050806060905020404" pitchFamily="18" charset="0"/>
              </a:rPr>
              <a:t>Chairman, National Association of Nigeria Nurses and Midwives,</a:t>
            </a:r>
          </a:p>
          <a:p>
            <a:pPr marL="0" indent="0">
              <a:buNone/>
            </a:pPr>
            <a:r>
              <a:rPr lang="en-US" dirty="0">
                <a:latin typeface="Bernard MT Condensed" panose="02050806060905020404" pitchFamily="18" charset="0"/>
              </a:rPr>
              <a:t>All attendees to 4-Day Workshop for Nurses.</a:t>
            </a:r>
          </a:p>
          <a:p>
            <a:pPr marL="0" indent="0">
              <a:buNone/>
            </a:pPr>
            <a:r>
              <a:rPr lang="en-US" dirty="0">
                <a:latin typeface="Bernard MT Condensed" panose="02050806060905020404" pitchFamily="18" charset="0"/>
              </a:rPr>
              <a:t>Ladies and Gentlemen</a:t>
            </a:r>
          </a:p>
          <a:p>
            <a:endParaRPr lang="en-US" dirty="0"/>
          </a:p>
        </p:txBody>
      </p:sp>
    </p:spTree>
    <p:extLst>
      <p:ext uri="{BB962C8B-B14F-4D97-AF65-F5344CB8AC3E}">
        <p14:creationId xmlns:p14="http://schemas.microsoft.com/office/powerpoint/2010/main" val="41386452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304800"/>
            <a:ext cx="9144000" cy="4770537"/>
          </a:xfrm>
          <a:prstGeom prst="rect">
            <a:avLst/>
          </a:prstGeom>
        </p:spPr>
        <p:txBody>
          <a:bodyPr wrap="square">
            <a:spAutoFit/>
          </a:bodyPr>
          <a:lstStyle/>
          <a:p>
            <a:pPr algn="ctr"/>
            <a:endParaRPr lang="en-GB" sz="4400" b="1" dirty="0">
              <a:solidFill>
                <a:srgbClr val="00B050"/>
              </a:solidFill>
              <a:latin typeface="Berlin Sans FB Demi" panose="020E0802020502020306" pitchFamily="34" charset="0"/>
            </a:endParaRPr>
          </a:p>
          <a:p>
            <a:pPr algn="ctr"/>
            <a:endParaRPr lang="en-GB" sz="4400" b="1" dirty="0">
              <a:solidFill>
                <a:srgbClr val="00B050"/>
              </a:solidFill>
              <a:latin typeface="Berlin Sans FB Demi" panose="020E0802020502020306" pitchFamily="34" charset="0"/>
            </a:endParaRPr>
          </a:p>
          <a:p>
            <a:pPr algn="ctr"/>
            <a:endParaRPr lang="en-GB" sz="4400" b="1" dirty="0">
              <a:solidFill>
                <a:srgbClr val="00B050"/>
              </a:solidFill>
              <a:latin typeface="Berlin Sans FB Demi" panose="020E0802020502020306" pitchFamily="34" charset="0"/>
            </a:endParaRPr>
          </a:p>
          <a:p>
            <a:pPr algn="ctr"/>
            <a:r>
              <a:rPr lang="en-GB" sz="4400" b="1" dirty="0">
                <a:solidFill>
                  <a:srgbClr val="00B050"/>
                </a:solidFill>
                <a:latin typeface="Berlin Sans FB Demi" panose="020E0802020502020306" pitchFamily="34" charset="0"/>
              </a:rPr>
              <a:t>  </a:t>
            </a:r>
          </a:p>
          <a:p>
            <a:pPr algn="ctr"/>
            <a:endParaRPr lang="en-US" sz="4000" dirty="0">
              <a:solidFill>
                <a:srgbClr val="00B050"/>
              </a:solidFill>
              <a:latin typeface="Berlin Sans FB Demi" panose="020E0802020502020306" pitchFamily="34" charset="0"/>
            </a:endParaRPr>
          </a:p>
          <a:p>
            <a:pPr algn="ctr"/>
            <a:r>
              <a:rPr lang="en-US" sz="4000" b="1" dirty="0">
                <a:latin typeface="Segoe Script" panose="030B0504020000000003" pitchFamily="66" charset="0"/>
              </a:rPr>
              <a:t>Philemon Omerenma Amanze</a:t>
            </a:r>
            <a:endParaRPr lang="en-US" sz="2400" b="1" dirty="0">
              <a:solidFill>
                <a:srgbClr val="FF0000"/>
              </a:solidFill>
            </a:endParaRPr>
          </a:p>
          <a:p>
            <a:r>
              <a:rPr lang="en-US" sz="2400" b="1" dirty="0">
                <a:solidFill>
                  <a:srgbClr val="FF0000"/>
                </a:solidFill>
                <a:hlinkClick r:id="rId2"/>
              </a:rPr>
              <a:t>amanzep@babcock.edu.ng</a:t>
            </a:r>
            <a:r>
              <a:rPr lang="en-US" sz="2400" b="1" dirty="0">
                <a:solidFill>
                  <a:srgbClr val="FF0000"/>
                </a:solidFill>
              </a:rPr>
              <a:t>, </a:t>
            </a:r>
            <a:r>
              <a:rPr lang="en-US" sz="2400" b="1" dirty="0">
                <a:solidFill>
                  <a:srgbClr val="FF0000"/>
                </a:solidFill>
                <a:hlinkClick r:id="rId3"/>
              </a:rPr>
              <a:t>poamanze@gmail.com</a:t>
            </a:r>
            <a:r>
              <a:rPr lang="en-US" sz="2400" b="1" dirty="0">
                <a:solidFill>
                  <a:srgbClr val="FF0000"/>
                </a:solidFill>
              </a:rPr>
              <a:t>, </a:t>
            </a:r>
            <a:r>
              <a:rPr lang="en-US" dirty="0">
                <a:latin typeface="Bernard MT Condensed" panose="02050806060905020404" pitchFamily="18" charset="0"/>
              </a:rPr>
              <a:t>+234 803 545 4444</a:t>
            </a:r>
            <a:endParaRPr lang="en-US" sz="4800" dirty="0"/>
          </a:p>
          <a:p>
            <a:pPr algn="ctr"/>
            <a:endParaRPr lang="en-GB" sz="2400" b="1" dirty="0">
              <a:solidFill>
                <a:srgbClr val="FF0000"/>
              </a:solidFill>
              <a:latin typeface="Kunstler Script" pitchFamily="66" charset="0"/>
            </a:endParaRPr>
          </a:p>
        </p:txBody>
      </p:sp>
      <p:pic>
        <p:nvPicPr>
          <p:cNvPr id="4" name="Picture 10" descr="Girl_Walking_With_Nigeria_Flag"/>
          <p:cNvPicPr>
            <a:picLocks noChangeAspect="1" noChangeArrowheads="1"/>
          </p:cNvPicPr>
          <p:nvPr/>
        </p:nvPicPr>
        <p:blipFill>
          <a:blip r:embed="rId4" cstate="print"/>
          <a:srcRect/>
          <a:stretch>
            <a:fillRect/>
          </a:stretch>
        </p:blipFill>
        <p:spPr bwMode="auto">
          <a:xfrm>
            <a:off x="5334000" y="4667672"/>
            <a:ext cx="2091680" cy="2114128"/>
          </a:xfrm>
          <a:prstGeom prst="rect">
            <a:avLst/>
          </a:prstGeom>
          <a:noFill/>
          <a:ln w="9525">
            <a:noFill/>
            <a:miter lim="800000"/>
            <a:headEnd/>
            <a:tailEnd/>
          </a:ln>
        </p:spPr>
      </p:pic>
      <p:pic>
        <p:nvPicPr>
          <p:cNvPr id="5" name="Picture 2" descr="C:\Users\PROF AJUWON\Downloads\THANK YOU.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a:xfrm>
            <a:off x="990600" y="-76200"/>
            <a:ext cx="10134600" cy="3124200"/>
          </a:xfrm>
          <a:prstGeom prst="rect">
            <a:avLst/>
          </a:prstGeom>
        </p:spPr>
      </p:pic>
    </p:spTree>
    <p:extLst>
      <p:ext uri="{BB962C8B-B14F-4D97-AF65-F5344CB8AC3E}">
        <p14:creationId xmlns:p14="http://schemas.microsoft.com/office/powerpoint/2010/main" val="2472404465"/>
      </p:ext>
    </p:extLst>
  </p:cSld>
  <p:clrMapOvr>
    <a:masterClrMapping/>
  </p:clrMapOvr>
  <p:transition spd="slow">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862149"/>
            <a:ext cx="10515600" cy="5314814"/>
          </a:xfrm>
        </p:spPr>
        <p:style>
          <a:lnRef idx="1">
            <a:schemeClr val="accent1"/>
          </a:lnRef>
          <a:fillRef idx="2">
            <a:schemeClr val="accent1"/>
          </a:fillRef>
          <a:effectRef idx="1">
            <a:schemeClr val="accent1"/>
          </a:effectRef>
          <a:fontRef idx="minor">
            <a:schemeClr val="dk1"/>
          </a:fontRef>
        </p:style>
        <p:txBody>
          <a:bodyPr>
            <a:normAutofit lnSpcReduction="10000"/>
          </a:bodyPr>
          <a:lstStyle/>
          <a:p>
            <a:pPr marL="0" indent="0">
              <a:buNone/>
            </a:pPr>
            <a:r>
              <a:rPr lang="en-US" sz="3600" dirty="0">
                <a:latin typeface="Bernard MT Condensed" panose="02050806060905020404" pitchFamily="18" charset="0"/>
              </a:rPr>
              <a:t>It is really a happy occasion for me to present this goodwill message from the Division of Academic Administration of BU where the School of Nursing is domiciled.  It is interesting to note that this 4-Day workshop is a tripartite collaborative venture organized by:</a:t>
            </a:r>
          </a:p>
          <a:p>
            <a:pPr marL="514350" lvl="0" indent="-514350">
              <a:buFont typeface="+mj-lt"/>
              <a:buAutoNum type="arabicParenR"/>
            </a:pPr>
            <a:r>
              <a:rPr lang="en-US" sz="3600" dirty="0">
                <a:latin typeface="Bernard MT Condensed" panose="02050806060905020404" pitchFamily="18" charset="0"/>
              </a:rPr>
              <a:t>The International Outreach Health Educators (IOHE), United States of America,</a:t>
            </a:r>
          </a:p>
          <a:p>
            <a:pPr marL="514350" lvl="0" indent="-514350">
              <a:buFont typeface="+mj-lt"/>
              <a:buAutoNum type="arabicParenR"/>
            </a:pPr>
            <a:r>
              <a:rPr lang="en-US" sz="3600" dirty="0">
                <a:latin typeface="Bernard MT Condensed" panose="02050806060905020404" pitchFamily="18" charset="0"/>
              </a:rPr>
              <a:t>The School of Nursing, Babcock University, Nigeria, and </a:t>
            </a:r>
          </a:p>
          <a:p>
            <a:pPr marL="514350" lvl="0" indent="-514350">
              <a:buFont typeface="+mj-lt"/>
              <a:buAutoNum type="arabicParenR"/>
            </a:pPr>
            <a:r>
              <a:rPr lang="en-US" sz="3600" dirty="0">
                <a:latin typeface="Bernard MT Condensed" panose="02050806060905020404" pitchFamily="18" charset="0"/>
              </a:rPr>
              <a:t>The Nursing and Midwifery Council of Nigeria (NMCN) Nigeria.</a:t>
            </a:r>
          </a:p>
          <a:p>
            <a:endParaRPr lang="en-US" dirty="0">
              <a:latin typeface="Bernard MT Condensed" panose="02050806060905020404" pitchFamily="18" charset="0"/>
            </a:endParaRPr>
          </a:p>
        </p:txBody>
      </p:sp>
    </p:spTree>
    <p:extLst>
      <p:ext uri="{BB962C8B-B14F-4D97-AF65-F5344CB8AC3E}">
        <p14:creationId xmlns:p14="http://schemas.microsoft.com/office/powerpoint/2010/main" val="3302681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a:bodyPr>
          <a:lstStyle/>
          <a:p>
            <a:pPr algn="ctr"/>
            <a:r>
              <a:rPr lang="en-US" sz="5400" dirty="0" smtClean="0">
                <a:solidFill>
                  <a:srgbClr val="002060"/>
                </a:solidFill>
                <a:latin typeface="Bernard MT Condensed" panose="02050806060905020404" pitchFamily="18" charset="0"/>
              </a:rPr>
              <a:t>CONGRATULATIONS!</a:t>
            </a:r>
            <a:endParaRPr lang="en-US" sz="5400" dirty="0">
              <a:solidFill>
                <a:srgbClr val="002060"/>
              </a:solidFill>
              <a:latin typeface="Bernard MT Condensed" panose="02050806060905020404" pitchFamily="18" charset="0"/>
            </a:endParaRPr>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pPr marL="0" indent="0">
              <a:buNone/>
            </a:pPr>
            <a:r>
              <a:rPr lang="en-US" sz="3600" dirty="0">
                <a:latin typeface="Bernard MT Condensed" panose="02050806060905020404" pitchFamily="18" charset="0"/>
              </a:rPr>
              <a:t>I congratulate the organizers of this 4-day international workshop for our nurses.  The theme for this workshop is: This Mission is Possible:  Excellence in Nursing Practice and Leadership for Success.  </a:t>
            </a:r>
            <a:endParaRPr lang="en-US" sz="3600" dirty="0" smtClean="0">
              <a:latin typeface="Bernard MT Condensed" panose="02050806060905020404" pitchFamily="18" charset="0"/>
            </a:endParaRPr>
          </a:p>
          <a:p>
            <a:pPr marL="0" indent="0">
              <a:buNone/>
            </a:pPr>
            <a:r>
              <a:rPr lang="en-US" sz="3600" dirty="0" smtClean="0">
                <a:latin typeface="Bernard MT Condensed" panose="02050806060905020404" pitchFamily="18" charset="0"/>
              </a:rPr>
              <a:t>Ladies </a:t>
            </a:r>
            <a:r>
              <a:rPr lang="en-US" sz="3600" dirty="0">
                <a:latin typeface="Bernard MT Condensed" panose="02050806060905020404" pitchFamily="18" charset="0"/>
              </a:rPr>
              <a:t>and Gentlemen, permit me at this point, as I present this Goodwill Message, to propose a slogan for this international workshop based on this theme.  </a:t>
            </a:r>
            <a:endParaRPr lang="en-US" sz="3600" dirty="0" smtClean="0">
              <a:latin typeface="Bernard MT Condensed" panose="02050806060905020404" pitchFamily="18" charset="0"/>
            </a:endParaRPr>
          </a:p>
          <a:p>
            <a:pPr marL="0" indent="0">
              <a:buNone/>
            </a:pPr>
            <a:r>
              <a:rPr lang="en-US" sz="3600" dirty="0" smtClean="0">
                <a:latin typeface="Bernard MT Condensed" panose="02050806060905020404" pitchFamily="18" charset="0"/>
              </a:rPr>
              <a:t>Your </a:t>
            </a:r>
            <a:r>
              <a:rPr lang="en-US" sz="3600" dirty="0">
                <a:latin typeface="Bernard MT Condensed" panose="02050806060905020404" pitchFamily="18" charset="0"/>
              </a:rPr>
              <a:t>response should be Mission Possible:</a:t>
            </a:r>
          </a:p>
          <a:p>
            <a:endParaRPr lang="en-US" dirty="0"/>
          </a:p>
        </p:txBody>
      </p:sp>
    </p:spTree>
    <p:extLst>
      <p:ext uri="{BB962C8B-B14F-4D97-AF65-F5344CB8AC3E}">
        <p14:creationId xmlns:p14="http://schemas.microsoft.com/office/powerpoint/2010/main" val="10046882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5125"/>
            <a:ext cx="12192000" cy="1325563"/>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pPr algn="ctr"/>
            <a:r>
              <a:rPr lang="en-US" sz="4800" dirty="0" smtClean="0">
                <a:latin typeface="Bernard MT Condensed" panose="02050806060905020404" pitchFamily="18" charset="0"/>
              </a:rPr>
              <a:t>PROPOSED SLOGAN FOR THIS 4-DAY WORKSHOP </a:t>
            </a:r>
            <a:endParaRPr lang="en-US" sz="4800" dirty="0">
              <a:latin typeface="Bernard MT Condensed" panose="02050806060905020404" pitchFamily="18" charset="0"/>
            </a:endParaRPr>
          </a:p>
        </p:txBody>
      </p:sp>
      <p:sp>
        <p:nvSpPr>
          <p:cNvPr id="3" name="Content Placeholder 2"/>
          <p:cNvSpPr>
            <a:spLocks noGrp="1"/>
          </p:cNvSpPr>
          <p:nvPr>
            <p:ph idx="1"/>
          </p:nvPr>
        </p:nvSpPr>
        <p:spPr>
          <a:xfrm>
            <a:off x="13062" y="1825625"/>
            <a:ext cx="12178938" cy="4351338"/>
          </a:xfrm>
        </p:spPr>
        <p:style>
          <a:lnRef idx="1">
            <a:schemeClr val="accent6"/>
          </a:lnRef>
          <a:fillRef idx="2">
            <a:schemeClr val="accent6"/>
          </a:fillRef>
          <a:effectRef idx="1">
            <a:schemeClr val="accent6"/>
          </a:effectRef>
          <a:fontRef idx="minor">
            <a:schemeClr val="dk1"/>
          </a:fontRef>
        </p:style>
        <p:txBody>
          <a:bodyPr/>
          <a:lstStyle/>
          <a:p>
            <a:pPr marL="0" indent="0" algn="ctr">
              <a:buNone/>
            </a:pPr>
            <a:endParaRPr lang="en-US" sz="3200" b="1" dirty="0" smtClean="0">
              <a:latin typeface="Bernard MT Condensed" panose="02050806060905020404" pitchFamily="18" charset="0"/>
            </a:endParaRPr>
          </a:p>
          <a:p>
            <a:pPr marL="0" indent="0" algn="ctr">
              <a:buNone/>
            </a:pPr>
            <a:endParaRPr lang="en-US" sz="3200" b="1" dirty="0">
              <a:latin typeface="Bernard MT Condensed" panose="02050806060905020404" pitchFamily="18" charset="0"/>
            </a:endParaRPr>
          </a:p>
          <a:p>
            <a:pPr marL="514350" indent="-514350">
              <a:buFont typeface="+mj-lt"/>
              <a:buAutoNum type="arabicParenR"/>
            </a:pPr>
            <a:r>
              <a:rPr lang="en-US" sz="3200" b="1" dirty="0" smtClean="0">
                <a:latin typeface="Bernard MT Condensed" panose="02050806060905020404" pitchFamily="18" charset="0"/>
              </a:rPr>
              <a:t>Attaining </a:t>
            </a:r>
            <a:r>
              <a:rPr lang="en-US" sz="3200" b="1" dirty="0">
                <a:latin typeface="Bernard MT Condensed" panose="02050806060905020404" pitchFamily="18" charset="0"/>
              </a:rPr>
              <a:t>Excellence in Nursing Practice is - Mission Possible</a:t>
            </a:r>
            <a:endParaRPr lang="en-US" sz="3200" dirty="0">
              <a:latin typeface="Bernard MT Condensed" panose="02050806060905020404" pitchFamily="18" charset="0"/>
            </a:endParaRPr>
          </a:p>
          <a:p>
            <a:pPr marL="514350" indent="-514350">
              <a:buFont typeface="+mj-lt"/>
              <a:buAutoNum type="arabicParenR"/>
            </a:pPr>
            <a:r>
              <a:rPr lang="en-US" sz="3200" b="1" dirty="0">
                <a:latin typeface="Bernard MT Condensed" panose="02050806060905020404" pitchFamily="18" charset="0"/>
              </a:rPr>
              <a:t>Developing Effective Leadership in Nursing Practice is - Mission Possible</a:t>
            </a:r>
            <a:endParaRPr lang="en-US" sz="3200" dirty="0">
              <a:latin typeface="Bernard MT Condensed" panose="02050806060905020404" pitchFamily="18" charset="0"/>
            </a:endParaRPr>
          </a:p>
          <a:p>
            <a:pPr marL="514350" indent="-514350">
              <a:buFont typeface="+mj-lt"/>
              <a:buAutoNum type="arabicParenR"/>
            </a:pPr>
            <a:r>
              <a:rPr lang="en-US" sz="3200" b="1" dirty="0">
                <a:latin typeface="Bernard MT Condensed" panose="02050806060905020404" pitchFamily="18" charset="0"/>
              </a:rPr>
              <a:t>Achieving Success in Nursing Practice is - Mission Possible.</a:t>
            </a:r>
            <a:endParaRPr lang="en-US" sz="3200" dirty="0">
              <a:latin typeface="Bernard MT Condensed" panose="02050806060905020404" pitchFamily="18" charset="0"/>
            </a:endParaRPr>
          </a:p>
          <a:p>
            <a:endParaRPr lang="en-US" dirty="0"/>
          </a:p>
        </p:txBody>
      </p:sp>
    </p:spTree>
    <p:extLst>
      <p:ext uri="{BB962C8B-B14F-4D97-AF65-F5344CB8AC3E}">
        <p14:creationId xmlns:p14="http://schemas.microsoft.com/office/powerpoint/2010/main" val="30209181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dk1">
              <a:shade val="50000"/>
            </a:schemeClr>
          </a:lnRef>
          <a:fillRef idx="1">
            <a:schemeClr val="dk1"/>
          </a:fillRef>
          <a:effectRef idx="0">
            <a:schemeClr val="dk1"/>
          </a:effectRef>
          <a:fontRef idx="minor">
            <a:schemeClr val="lt1"/>
          </a:fontRef>
        </p:style>
        <p:txBody>
          <a:bodyPr/>
          <a:lstStyle/>
          <a:p>
            <a:pPr algn="ctr"/>
            <a:r>
              <a:rPr lang="en-US" dirty="0" smtClean="0">
                <a:latin typeface="Bernard MT Condensed" panose="02050806060905020404" pitchFamily="18" charset="0"/>
              </a:rPr>
              <a:t>HOW TO MAKE THIS MISSION POSSIBLE</a:t>
            </a:r>
            <a:endParaRPr lang="en-US" dirty="0">
              <a:latin typeface="Bernard MT Condensed" panose="02050806060905020404" pitchFamily="18" charset="0"/>
            </a:endParaRPr>
          </a:p>
        </p:txBody>
      </p:sp>
      <p:sp>
        <p:nvSpPr>
          <p:cNvPr id="3" name="Content Placeholder 2"/>
          <p:cNvSpPr>
            <a:spLocks noGrp="1"/>
          </p:cNvSpPr>
          <p:nvPr>
            <p:ph idx="1"/>
          </p:nvPr>
        </p:nvSpPr>
        <p:spPr/>
        <p:txBody>
          <a:bodyPr/>
          <a:lstStyle/>
          <a:p>
            <a:pPr marL="0" indent="0">
              <a:buNone/>
            </a:pPr>
            <a:r>
              <a:rPr lang="en-US" dirty="0" smtClean="0">
                <a:latin typeface="Bernard MT Condensed" panose="02050806060905020404" pitchFamily="18" charset="0"/>
              </a:rPr>
              <a:t>Making the mission of nurses possible is </a:t>
            </a:r>
            <a:r>
              <a:rPr lang="en-US" dirty="0">
                <a:latin typeface="Bernard MT Condensed" panose="02050806060905020404" pitchFamily="18" charset="0"/>
              </a:rPr>
              <a:t>the essence of this international gathering for these 4 days.  </a:t>
            </a:r>
            <a:endParaRPr lang="en-US" dirty="0" smtClean="0">
              <a:latin typeface="Bernard MT Condensed" panose="02050806060905020404" pitchFamily="18" charset="0"/>
            </a:endParaRPr>
          </a:p>
          <a:p>
            <a:pPr marL="0" indent="0">
              <a:buNone/>
            </a:pPr>
            <a:r>
              <a:rPr lang="en-US" dirty="0" smtClean="0">
                <a:latin typeface="Bernard MT Condensed" panose="02050806060905020404" pitchFamily="18" charset="0"/>
              </a:rPr>
              <a:t>One </a:t>
            </a:r>
            <a:r>
              <a:rPr lang="en-US" dirty="0">
                <a:latin typeface="Bernard MT Condensed" panose="02050806060905020404" pitchFamily="18" charset="0"/>
              </a:rPr>
              <a:t>of our greatest challenges in Nigeria today is the health and wellness of our people.  Nurses are at this center of providing a solution to this problem.  If we as a nation must meet this challenge, then nurses must be appropriately empowered with relevant ethical, emotional, intellectual, physical, </a:t>
            </a:r>
            <a:r>
              <a:rPr lang="en-US" dirty="0" smtClean="0">
                <a:latin typeface="Bernard MT Condensed" panose="02050806060905020404" pitchFamily="18" charset="0"/>
              </a:rPr>
              <a:t>financial and </a:t>
            </a:r>
            <a:r>
              <a:rPr lang="en-US" dirty="0">
                <a:latin typeface="Bernard MT Condensed" panose="02050806060905020404" pitchFamily="18" charset="0"/>
              </a:rPr>
              <a:t>spiritual skills that are needed for this profession to continue to thrive.  </a:t>
            </a:r>
            <a:endParaRPr lang="en-US" dirty="0" smtClean="0">
              <a:latin typeface="Bernard MT Condensed" panose="02050806060905020404" pitchFamily="18" charset="0"/>
            </a:endParaRPr>
          </a:p>
          <a:p>
            <a:pPr marL="0" indent="0">
              <a:buNone/>
            </a:pPr>
            <a:r>
              <a:rPr lang="en-US" dirty="0" smtClean="0">
                <a:latin typeface="Bernard MT Condensed" panose="02050806060905020404" pitchFamily="18" charset="0"/>
              </a:rPr>
              <a:t>The GOD factor must also be taken into consideration.  This is because, with GOD, all things are possible.</a:t>
            </a:r>
            <a:endParaRPr lang="en-US" dirty="0">
              <a:latin typeface="Bernard MT Condensed" panose="02050806060905020404" pitchFamily="18" charset="0"/>
            </a:endParaRPr>
          </a:p>
          <a:p>
            <a:endParaRPr lang="en-US" dirty="0"/>
          </a:p>
        </p:txBody>
      </p:sp>
    </p:spTree>
    <p:extLst>
      <p:ext uri="{BB962C8B-B14F-4D97-AF65-F5344CB8AC3E}">
        <p14:creationId xmlns:p14="http://schemas.microsoft.com/office/powerpoint/2010/main" val="23511710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2" y="365125"/>
            <a:ext cx="12176767" cy="1325563"/>
          </a:xfrm>
        </p:spPr>
        <p:style>
          <a:lnRef idx="1">
            <a:schemeClr val="accent2"/>
          </a:lnRef>
          <a:fillRef idx="2">
            <a:schemeClr val="accent2"/>
          </a:fillRef>
          <a:effectRef idx="1">
            <a:schemeClr val="accent2"/>
          </a:effectRef>
          <a:fontRef idx="minor">
            <a:schemeClr val="dk1"/>
          </a:fontRef>
        </p:style>
        <p:txBody>
          <a:bodyPr/>
          <a:lstStyle/>
          <a:p>
            <a:pPr algn="ctr"/>
            <a:r>
              <a:rPr lang="en-US" dirty="0" smtClean="0">
                <a:latin typeface="Bernard MT Condensed" panose="02050806060905020404" pitchFamily="18" charset="0"/>
              </a:rPr>
              <a:t>WHY MUST WE MAKE THIS MISSION POSSIBLE?</a:t>
            </a:r>
            <a:endParaRPr lang="en-US" dirty="0"/>
          </a:p>
        </p:txBody>
      </p:sp>
      <p:pic>
        <p:nvPicPr>
          <p:cNvPr id="5" name="Content Placeholder 4" descr="Buy Nursing Are the Heart of The Humanity: Planner 2021-2022 For Students,  Calendar and Daily Academic Organizer Book Online at Low Prices in India |  Nursing Are the Heart of The Humanity:"/>
          <p:cNvPicPr>
            <a:picLocks noGrp="1"/>
          </p:cNvPicPr>
          <p:nvPr>
            <p:ph sz="half" idx="1"/>
          </p:nvPr>
        </p:nvPicPr>
        <p:blipFill rotWithShape="1">
          <a:blip r:embed="rId2">
            <a:extLst>
              <a:ext uri="{28A0092B-C50C-407E-A947-70E740481C1C}">
                <a14:useLocalDpi xmlns:a14="http://schemas.microsoft.com/office/drawing/2010/main" val="0"/>
              </a:ext>
            </a:extLst>
          </a:blip>
          <a:srcRect t="43354" b="9599"/>
          <a:stretch/>
        </p:blipFill>
        <p:spPr bwMode="auto">
          <a:xfrm>
            <a:off x="0" y="1907178"/>
            <a:ext cx="6019800" cy="4859382"/>
          </a:xfrm>
          <a:prstGeom prst="rect">
            <a:avLst/>
          </a:prstGeom>
          <a:noFill/>
          <a:ln>
            <a:noFill/>
          </a:ln>
        </p:spPr>
      </p:pic>
      <p:pic>
        <p:nvPicPr>
          <p:cNvPr id="6" name="Content Placeholder 5" descr="Edu Dunia - We salute all the nurses who are serving humanity across the  world. Make a difference! Become a Nurse! Join Nursing today! #EduDunia  #InternationalNursesDay #ThankYouAngels #FrontLineWarriors  #NursingAdmissions | Facebook"/>
          <p:cNvPicPr>
            <a:picLocks noGrp="1"/>
          </p:cNvPicPr>
          <p:nvPr>
            <p:ph sz="half" idx="2"/>
          </p:nvPr>
        </p:nvPicPr>
        <p:blipFill rotWithShape="1">
          <a:blip r:embed="rId3">
            <a:extLst>
              <a:ext uri="{28A0092B-C50C-407E-A947-70E740481C1C}">
                <a14:useLocalDpi xmlns:a14="http://schemas.microsoft.com/office/drawing/2010/main" val="0"/>
              </a:ext>
            </a:extLst>
          </a:blip>
          <a:srcRect b="9832"/>
          <a:stretch/>
        </p:blipFill>
        <p:spPr bwMode="auto">
          <a:xfrm>
            <a:off x="6270172" y="1920240"/>
            <a:ext cx="5921828" cy="4794069"/>
          </a:xfrm>
          <a:prstGeom prst="rect">
            <a:avLst/>
          </a:prstGeom>
          <a:noFill/>
          <a:ln>
            <a:noFill/>
          </a:ln>
        </p:spPr>
      </p:pic>
    </p:spTree>
    <p:extLst>
      <p:ext uri="{BB962C8B-B14F-4D97-AF65-F5344CB8AC3E}">
        <p14:creationId xmlns:p14="http://schemas.microsoft.com/office/powerpoint/2010/main" val="37955324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normAutofit/>
          </a:bodyPr>
          <a:lstStyle/>
          <a:p>
            <a:pPr algn="ctr"/>
            <a:r>
              <a:rPr lang="en-US" sz="4800" dirty="0" smtClean="0">
                <a:latin typeface="Bernard MT Condensed" panose="02050806060905020404" pitchFamily="18" charset="0"/>
              </a:rPr>
              <a:t>NEED TO WORK TOGETHER</a:t>
            </a:r>
            <a:endParaRPr lang="en-US" sz="4800" dirty="0">
              <a:latin typeface="Bernard MT Condensed" panose="02050806060905020404" pitchFamily="18" charset="0"/>
            </a:endParaRPr>
          </a:p>
        </p:txBody>
      </p:sp>
      <p:sp>
        <p:nvSpPr>
          <p:cNvPr id="3" name="Content Placeholder 2"/>
          <p:cNvSpPr>
            <a:spLocks noGrp="1"/>
          </p:cNvSpPr>
          <p:nvPr>
            <p:ph idx="1"/>
          </p:nvPr>
        </p:nvSpPr>
        <p:spPr/>
        <p:txBody>
          <a:bodyPr/>
          <a:lstStyle/>
          <a:p>
            <a:pPr marL="0" indent="0">
              <a:buNone/>
            </a:pPr>
            <a:r>
              <a:rPr lang="en-US" dirty="0">
                <a:latin typeface="Bernard MT Condensed" panose="02050806060905020404" pitchFamily="18" charset="0"/>
              </a:rPr>
              <a:t>Therefore, in our attempt to maintain the goodwill of this noble profession, in an era of dwindling economic resources, JAPA Syndrome, we need to collaborate, synchronize and synergize our energies as stakeholders</a:t>
            </a:r>
            <a:r>
              <a:rPr lang="en-US" dirty="0" smtClean="0">
                <a:latin typeface="Bernard MT Condensed" panose="02050806060905020404" pitchFamily="18" charset="0"/>
              </a:rPr>
              <a:t>.</a:t>
            </a:r>
          </a:p>
          <a:p>
            <a:pPr marL="0" indent="0">
              <a:buNone/>
            </a:pPr>
            <a:r>
              <a:rPr lang="en-US" dirty="0" smtClean="0">
                <a:latin typeface="Bernard MT Condensed" panose="02050806060905020404" pitchFamily="18" charset="0"/>
              </a:rPr>
              <a:t>The </a:t>
            </a:r>
            <a:r>
              <a:rPr lang="en-US" dirty="0" err="1" smtClean="0">
                <a:latin typeface="Bernard MT Condensed" panose="02050806060905020404" pitchFamily="18" charset="0"/>
              </a:rPr>
              <a:t>Ogun</a:t>
            </a:r>
            <a:r>
              <a:rPr lang="en-US" dirty="0" smtClean="0">
                <a:latin typeface="Bernard MT Condensed" panose="02050806060905020404" pitchFamily="18" charset="0"/>
              </a:rPr>
              <a:t> </a:t>
            </a:r>
            <a:r>
              <a:rPr lang="en-US" dirty="0">
                <a:latin typeface="Bernard MT Condensed" panose="02050806060905020404" pitchFamily="18" charset="0"/>
              </a:rPr>
              <a:t>State Ministry of Health, </a:t>
            </a:r>
            <a:r>
              <a:rPr lang="en-US" dirty="0" smtClean="0">
                <a:latin typeface="Bernard MT Condensed" panose="02050806060905020404" pitchFamily="18" charset="0"/>
              </a:rPr>
              <a:t>the </a:t>
            </a:r>
            <a:r>
              <a:rPr lang="en-US" dirty="0">
                <a:latin typeface="Bernard MT Condensed" panose="02050806060905020404" pitchFamily="18" charset="0"/>
              </a:rPr>
              <a:t>State Hospitals’ Management Board, </a:t>
            </a:r>
          </a:p>
          <a:p>
            <a:pPr marL="0" indent="0">
              <a:buNone/>
            </a:pPr>
            <a:r>
              <a:rPr lang="en-US" dirty="0" smtClean="0">
                <a:latin typeface="Bernard MT Condensed" panose="02050806060905020404" pitchFamily="18" charset="0"/>
              </a:rPr>
              <a:t>State </a:t>
            </a:r>
            <a:r>
              <a:rPr lang="en-US" dirty="0">
                <a:latin typeface="Bernard MT Condensed" panose="02050806060905020404" pitchFamily="18" charset="0"/>
              </a:rPr>
              <a:t>Primary Health Board</a:t>
            </a:r>
            <a:r>
              <a:rPr lang="en-US" dirty="0" smtClean="0">
                <a:latin typeface="Bernard MT Condensed" panose="02050806060905020404" pitchFamily="18" charset="0"/>
              </a:rPr>
              <a:t>, National </a:t>
            </a:r>
            <a:r>
              <a:rPr lang="en-US" dirty="0">
                <a:latin typeface="Bernard MT Condensed" panose="02050806060905020404" pitchFamily="18" charset="0"/>
              </a:rPr>
              <a:t>Association of Nigeria Nurses and Midwives</a:t>
            </a:r>
            <a:r>
              <a:rPr lang="en-US" dirty="0" smtClean="0">
                <a:latin typeface="Bernard MT Condensed" panose="02050806060905020404" pitchFamily="18" charset="0"/>
              </a:rPr>
              <a:t>, </a:t>
            </a:r>
            <a:endParaRPr lang="en-US" dirty="0">
              <a:latin typeface="Bernard MT Condensed" panose="02050806060905020404" pitchFamily="18" charset="0"/>
            </a:endParaRPr>
          </a:p>
          <a:p>
            <a:pPr marL="0" indent="0">
              <a:buNone/>
            </a:pPr>
            <a:endParaRPr lang="en-US" dirty="0">
              <a:latin typeface="Bernard MT Condensed" panose="02050806060905020404" pitchFamily="18" charset="0"/>
            </a:endParaRPr>
          </a:p>
          <a:p>
            <a:endParaRPr lang="en-US" dirty="0"/>
          </a:p>
        </p:txBody>
      </p:sp>
    </p:spTree>
    <p:extLst>
      <p:ext uri="{BB962C8B-B14F-4D97-AF65-F5344CB8AC3E}">
        <p14:creationId xmlns:p14="http://schemas.microsoft.com/office/powerpoint/2010/main" val="7493749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757646"/>
            <a:ext cx="10515600" cy="5419317"/>
          </a:xfrm>
        </p:spPr>
        <p:style>
          <a:lnRef idx="1">
            <a:schemeClr val="accent5"/>
          </a:lnRef>
          <a:fillRef idx="2">
            <a:schemeClr val="accent5"/>
          </a:fillRef>
          <a:effectRef idx="1">
            <a:schemeClr val="accent5"/>
          </a:effectRef>
          <a:fontRef idx="minor">
            <a:schemeClr val="dk1"/>
          </a:fontRef>
        </p:style>
        <p:txBody>
          <a:bodyPr>
            <a:normAutofit lnSpcReduction="10000"/>
          </a:bodyPr>
          <a:lstStyle/>
          <a:p>
            <a:pPr marL="0" indent="0">
              <a:buNone/>
            </a:pPr>
            <a:r>
              <a:rPr lang="en-US" sz="3600" dirty="0">
                <a:latin typeface="Bernard MT Condensed" panose="02050806060905020404" pitchFamily="18" charset="0"/>
              </a:rPr>
              <a:t>I believe that as you deliberate at this training session within these 4 days, you will come up with even more innovative ways through which we can produce and retain nurses who will ultimately impact our medical facilities for good.  </a:t>
            </a:r>
            <a:endParaRPr lang="en-US" sz="3600" dirty="0" smtClean="0">
              <a:latin typeface="Bernard MT Condensed" panose="02050806060905020404" pitchFamily="18" charset="0"/>
            </a:endParaRPr>
          </a:p>
          <a:p>
            <a:pPr marL="0" indent="0">
              <a:buNone/>
            </a:pPr>
            <a:r>
              <a:rPr lang="en-US" sz="3600" dirty="0" smtClean="0">
                <a:latin typeface="Bernard MT Condensed" panose="02050806060905020404" pitchFamily="18" charset="0"/>
              </a:rPr>
              <a:t>It </a:t>
            </a:r>
            <a:r>
              <a:rPr lang="en-US" sz="3600" dirty="0">
                <a:latin typeface="Bernard MT Condensed" panose="02050806060905020404" pitchFamily="18" charset="0"/>
              </a:rPr>
              <a:t>is also expected that through this workshop we will discover better ways of making the nursing profession more attractive in Nigeria</a:t>
            </a:r>
            <a:r>
              <a:rPr lang="en-US" sz="3600" dirty="0" smtClean="0">
                <a:latin typeface="Bernard MT Condensed" panose="02050806060905020404" pitchFamily="18" charset="0"/>
              </a:rPr>
              <a:t>.</a:t>
            </a:r>
          </a:p>
          <a:p>
            <a:pPr marL="0" indent="0">
              <a:buNone/>
            </a:pPr>
            <a:r>
              <a:rPr lang="en-US" sz="3600" dirty="0" smtClean="0">
                <a:latin typeface="Bernard MT Condensed" panose="02050806060905020404" pitchFamily="18" charset="0"/>
              </a:rPr>
              <a:t>Through our plenary sessions by our erudite facilitators, our workout sessions and general interactions, we will surely achieve the noble objectives of </a:t>
            </a:r>
            <a:r>
              <a:rPr lang="en-US" sz="3600" smtClean="0">
                <a:latin typeface="Bernard MT Condensed" panose="02050806060905020404" pitchFamily="18" charset="0"/>
              </a:rPr>
              <a:t>this workshop. </a:t>
            </a:r>
            <a:endParaRPr lang="en-US" sz="3600" dirty="0">
              <a:latin typeface="Bernard MT Condensed" panose="02050806060905020404" pitchFamily="18" charset="0"/>
            </a:endParaRPr>
          </a:p>
        </p:txBody>
      </p:sp>
    </p:spTree>
    <p:extLst>
      <p:ext uri="{BB962C8B-B14F-4D97-AF65-F5344CB8AC3E}">
        <p14:creationId xmlns:p14="http://schemas.microsoft.com/office/powerpoint/2010/main" val="24270828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898162"/>
            <a:ext cx="10515600" cy="5163004"/>
          </a:xfrm>
        </p:spPr>
        <p:style>
          <a:lnRef idx="2">
            <a:schemeClr val="dk1">
              <a:shade val="50000"/>
            </a:schemeClr>
          </a:lnRef>
          <a:fillRef idx="1">
            <a:schemeClr val="dk1"/>
          </a:fillRef>
          <a:effectRef idx="0">
            <a:schemeClr val="dk1"/>
          </a:effectRef>
          <a:fontRef idx="minor">
            <a:schemeClr val="lt1"/>
          </a:fontRef>
        </p:style>
        <p:txBody>
          <a:bodyPr>
            <a:normAutofit/>
          </a:bodyPr>
          <a:lstStyle/>
          <a:p>
            <a:pPr marL="0" indent="0" algn="ctr">
              <a:buNone/>
            </a:pPr>
            <a:r>
              <a:rPr lang="en-US" sz="4400" dirty="0">
                <a:latin typeface="Bernard MT Condensed" panose="02050806060905020404" pitchFamily="18" charset="0"/>
              </a:rPr>
              <a:t>Finally, I wish you a successful and rewarding workshop </a:t>
            </a:r>
            <a:r>
              <a:rPr lang="en-US" sz="4400" dirty="0" smtClean="0">
                <a:latin typeface="Bernard MT Condensed" panose="02050806060905020404" pitchFamily="18" charset="0"/>
              </a:rPr>
              <a:t>experience. I  </a:t>
            </a:r>
            <a:r>
              <a:rPr lang="en-US" sz="4400" dirty="0">
                <a:latin typeface="Bernard MT Condensed" panose="02050806060905020404" pitchFamily="18" charset="0"/>
              </a:rPr>
              <a:t>look forward to getting recommendations from this training session that will improve the efficiency and proficiency of the nursing profession in an era of recurring pandemics, economic challenges, insecurity, and the </a:t>
            </a:r>
            <a:r>
              <a:rPr lang="en-US" sz="4400" dirty="0" smtClean="0">
                <a:latin typeface="Bernard MT Condensed" panose="02050806060905020404" pitchFamily="18" charset="0"/>
              </a:rPr>
              <a:t>JAPA </a:t>
            </a:r>
            <a:r>
              <a:rPr lang="en-US" sz="4400" dirty="0">
                <a:latin typeface="Bernard MT Condensed" panose="02050806060905020404" pitchFamily="18" charset="0"/>
              </a:rPr>
              <a:t>syndrome among others.</a:t>
            </a:r>
          </a:p>
          <a:p>
            <a:pPr algn="ctr"/>
            <a:endParaRPr lang="en-US" sz="4400" dirty="0">
              <a:latin typeface="Bernard MT Condensed" panose="02050806060905020404" pitchFamily="18" charset="0"/>
            </a:endParaRPr>
          </a:p>
        </p:txBody>
      </p:sp>
    </p:spTree>
    <p:extLst>
      <p:ext uri="{BB962C8B-B14F-4D97-AF65-F5344CB8AC3E}">
        <p14:creationId xmlns:p14="http://schemas.microsoft.com/office/powerpoint/2010/main" val="32943945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1951</TotalTime>
  <Words>654</Words>
  <Application>Microsoft Office PowerPoint</Application>
  <PresentationFormat>Widescreen</PresentationFormat>
  <Paragraphs>48</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Berlin Sans FB Demi</vt:lpstr>
      <vt:lpstr>Bernard MT Condensed</vt:lpstr>
      <vt:lpstr>Calibri</vt:lpstr>
      <vt:lpstr>Calibri Light</vt:lpstr>
      <vt:lpstr>Kunstler Script</vt:lpstr>
      <vt:lpstr>Segoe Script</vt:lpstr>
      <vt:lpstr>Office Theme</vt:lpstr>
      <vt:lpstr> GOODWILL MESSAGE FROM THE DEPUTY VICE CHANCELLOR FOR ACADEMIC ADMINSTRATION </vt:lpstr>
      <vt:lpstr>PowerPoint Presentation</vt:lpstr>
      <vt:lpstr>CONGRATULATIONS!</vt:lpstr>
      <vt:lpstr>PROPOSED SLOGAN FOR THIS 4-DAY WORKSHOP </vt:lpstr>
      <vt:lpstr>HOW TO MAKE THIS MISSION POSSIBLE</vt:lpstr>
      <vt:lpstr>WHY MUST WE MAKE THIS MISSION POSSIBLE?</vt:lpstr>
      <vt:lpstr>NEED TO WORK TOGETHER</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Manuscript Publication: Babcock University Guidelines</dc:title>
  <dc:creator>Seun</dc:creator>
  <cp:lastModifiedBy>Amanze Philemon� Omerenma</cp:lastModifiedBy>
  <cp:revision>315</cp:revision>
  <dcterms:created xsi:type="dcterms:W3CDTF">2022-05-16T18:18:23Z</dcterms:created>
  <dcterms:modified xsi:type="dcterms:W3CDTF">2024-06-19T07:07:33Z</dcterms:modified>
</cp:coreProperties>
</file>